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57" r:id="rId3"/>
    <p:sldId id="258" r:id="rId4"/>
    <p:sldId id="259" r:id="rId5"/>
    <p:sldId id="275" r:id="rId6"/>
    <p:sldId id="270" r:id="rId7"/>
    <p:sldId id="271" r:id="rId8"/>
    <p:sldId id="272" r:id="rId9"/>
    <p:sldId id="273" r:id="rId10"/>
    <p:sldId id="274"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56" d="100"/>
          <a:sy n="56" d="100"/>
        </p:scale>
        <p:origin x="9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F2B5DA0-924B-3BBC-0FD7-B0A348DDC50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88384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852A48-5812-479E-852C-7C7A1CC1802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A9707C04-986B-B3DE-D50A-91404964388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E45CC15-1EAE-17EC-FE97-11CEC7D58E14}"/>
              </a:ext>
            </a:extLst>
          </p:cNvPr>
          <p:cNvSpPr>
            <a:spLocks noGrp="1"/>
          </p:cNvSpPr>
          <p:nvPr>
            <p:ph type="dt" sz="half" idx="10"/>
          </p:nvPr>
        </p:nvSpPr>
        <p:spPr/>
        <p:txBody>
          <a:bodyPr/>
          <a:lstStyle/>
          <a:p>
            <a:fld id="{0B3BE27C-3245-CD4F-B86F-4EC1EDBD2DAF}" type="datetimeFigureOut">
              <a:rPr lang="de-DE" smtClean="0"/>
              <a:t>04.09.2025</a:t>
            </a:fld>
            <a:endParaRPr lang="de-DE"/>
          </a:p>
        </p:txBody>
      </p:sp>
      <p:sp>
        <p:nvSpPr>
          <p:cNvPr id="5" name="Fußzeilenplatzhalter 4">
            <a:extLst>
              <a:ext uri="{FF2B5EF4-FFF2-40B4-BE49-F238E27FC236}">
                <a16:creationId xmlns:a16="http://schemas.microsoft.com/office/drawing/2014/main" id="{F12ADB48-EE53-8FB2-7A5F-8AC17560BF7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CDC6EA4-0BDB-4328-9B8B-66A51A508399}"/>
              </a:ext>
            </a:extLst>
          </p:cNvPr>
          <p:cNvSpPr>
            <a:spLocks noGrp="1"/>
          </p:cNvSpPr>
          <p:nvPr>
            <p:ph type="sldNum" sz="quarter" idx="12"/>
          </p:nvPr>
        </p:nvSpPr>
        <p:spPr/>
        <p:txBody>
          <a:bodyPr/>
          <a:lstStyle/>
          <a:p>
            <a:fld id="{5B0F47E3-C5B6-8346-92AA-35B1E6703813}" type="slidenum">
              <a:rPr lang="de-DE" smtClean="0"/>
              <a:t>‹Nr.›</a:t>
            </a:fld>
            <a:endParaRPr lang="de-DE"/>
          </a:p>
        </p:txBody>
      </p:sp>
    </p:spTree>
    <p:extLst>
      <p:ext uri="{BB962C8B-B14F-4D97-AF65-F5344CB8AC3E}">
        <p14:creationId xmlns:p14="http://schemas.microsoft.com/office/powerpoint/2010/main" val="704965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685156F-5E3D-78BF-9398-608EDF6E4B5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6C7CBDC-5C26-A79D-6AF4-4F68F8A3E70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C36509B-A4BB-DD7A-AC62-188EA96BF3B7}"/>
              </a:ext>
            </a:extLst>
          </p:cNvPr>
          <p:cNvSpPr>
            <a:spLocks noGrp="1"/>
          </p:cNvSpPr>
          <p:nvPr>
            <p:ph type="dt" sz="half" idx="10"/>
          </p:nvPr>
        </p:nvSpPr>
        <p:spPr/>
        <p:txBody>
          <a:bodyPr/>
          <a:lstStyle/>
          <a:p>
            <a:fld id="{0B3BE27C-3245-CD4F-B86F-4EC1EDBD2DAF}" type="datetimeFigureOut">
              <a:rPr lang="de-DE" smtClean="0"/>
              <a:t>04.09.2025</a:t>
            </a:fld>
            <a:endParaRPr lang="de-DE"/>
          </a:p>
        </p:txBody>
      </p:sp>
      <p:sp>
        <p:nvSpPr>
          <p:cNvPr id="5" name="Fußzeilenplatzhalter 4">
            <a:extLst>
              <a:ext uri="{FF2B5EF4-FFF2-40B4-BE49-F238E27FC236}">
                <a16:creationId xmlns:a16="http://schemas.microsoft.com/office/drawing/2014/main" id="{EF4FB2B5-AEAA-87F3-40B6-FA34F279A86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7686B1D-0E18-0BD5-A7AC-A610CF8D0201}"/>
              </a:ext>
            </a:extLst>
          </p:cNvPr>
          <p:cNvSpPr>
            <a:spLocks noGrp="1"/>
          </p:cNvSpPr>
          <p:nvPr>
            <p:ph type="sldNum" sz="quarter" idx="12"/>
          </p:nvPr>
        </p:nvSpPr>
        <p:spPr/>
        <p:txBody>
          <a:bodyPr/>
          <a:lstStyle/>
          <a:p>
            <a:fld id="{5B0F47E3-C5B6-8346-92AA-35B1E6703813}" type="slidenum">
              <a:rPr lang="de-DE" smtClean="0"/>
              <a:t>‹Nr.›</a:t>
            </a:fld>
            <a:endParaRPr lang="de-DE"/>
          </a:p>
        </p:txBody>
      </p:sp>
    </p:spTree>
    <p:extLst>
      <p:ext uri="{BB962C8B-B14F-4D97-AF65-F5344CB8AC3E}">
        <p14:creationId xmlns:p14="http://schemas.microsoft.com/office/powerpoint/2010/main" val="197272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6E32AAF-32B8-E136-4863-ECEBAD9EF6C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8" name="Grafik 7">
            <a:extLst>
              <a:ext uri="{FF2B5EF4-FFF2-40B4-BE49-F238E27FC236}">
                <a16:creationId xmlns:a16="http://schemas.microsoft.com/office/drawing/2014/main" id="{C5417865-D5A3-049F-0FB8-1982663FBC3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94227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40C789-BA67-401F-4AEC-C918220ACD9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B45D813-020D-5D69-363D-400A6C2485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B2DE29E-C3A5-3553-C2B7-9018A7FD4916}"/>
              </a:ext>
            </a:extLst>
          </p:cNvPr>
          <p:cNvSpPr>
            <a:spLocks noGrp="1"/>
          </p:cNvSpPr>
          <p:nvPr>
            <p:ph type="dt" sz="half" idx="10"/>
          </p:nvPr>
        </p:nvSpPr>
        <p:spPr/>
        <p:txBody>
          <a:bodyPr/>
          <a:lstStyle/>
          <a:p>
            <a:fld id="{0B3BE27C-3245-CD4F-B86F-4EC1EDBD2DAF}" type="datetimeFigureOut">
              <a:rPr lang="de-DE" smtClean="0"/>
              <a:t>04.09.2025</a:t>
            </a:fld>
            <a:endParaRPr lang="de-DE"/>
          </a:p>
        </p:txBody>
      </p:sp>
      <p:sp>
        <p:nvSpPr>
          <p:cNvPr id="5" name="Fußzeilenplatzhalter 4">
            <a:extLst>
              <a:ext uri="{FF2B5EF4-FFF2-40B4-BE49-F238E27FC236}">
                <a16:creationId xmlns:a16="http://schemas.microsoft.com/office/drawing/2014/main" id="{4288B00E-1E9A-773D-2731-DFCCB0A4BFC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76C76DE-AFC6-F66A-F2DE-7001CEB6993D}"/>
              </a:ext>
            </a:extLst>
          </p:cNvPr>
          <p:cNvSpPr>
            <a:spLocks noGrp="1"/>
          </p:cNvSpPr>
          <p:nvPr>
            <p:ph type="sldNum" sz="quarter" idx="12"/>
          </p:nvPr>
        </p:nvSpPr>
        <p:spPr/>
        <p:txBody>
          <a:bodyPr/>
          <a:lstStyle/>
          <a:p>
            <a:fld id="{5B0F47E3-C5B6-8346-92AA-35B1E6703813}" type="slidenum">
              <a:rPr lang="de-DE" smtClean="0"/>
              <a:t>‹Nr.›</a:t>
            </a:fld>
            <a:endParaRPr lang="de-DE"/>
          </a:p>
        </p:txBody>
      </p:sp>
    </p:spTree>
    <p:extLst>
      <p:ext uri="{BB962C8B-B14F-4D97-AF65-F5344CB8AC3E}">
        <p14:creationId xmlns:p14="http://schemas.microsoft.com/office/powerpoint/2010/main" val="19135167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54E42-3698-9949-409E-84D5923F939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89BB64E-4023-A23F-6C09-3F2618113EF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DC6E05E-9496-3232-030B-E02DC5C2219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60D0974-9780-63C6-F5D5-556D5B393C5A}"/>
              </a:ext>
            </a:extLst>
          </p:cNvPr>
          <p:cNvSpPr>
            <a:spLocks noGrp="1"/>
          </p:cNvSpPr>
          <p:nvPr>
            <p:ph type="dt" sz="half" idx="10"/>
          </p:nvPr>
        </p:nvSpPr>
        <p:spPr/>
        <p:txBody>
          <a:bodyPr/>
          <a:lstStyle/>
          <a:p>
            <a:fld id="{0B3BE27C-3245-CD4F-B86F-4EC1EDBD2DAF}" type="datetimeFigureOut">
              <a:rPr lang="de-DE" smtClean="0"/>
              <a:t>04.09.2025</a:t>
            </a:fld>
            <a:endParaRPr lang="de-DE"/>
          </a:p>
        </p:txBody>
      </p:sp>
      <p:sp>
        <p:nvSpPr>
          <p:cNvPr id="6" name="Fußzeilenplatzhalter 5">
            <a:extLst>
              <a:ext uri="{FF2B5EF4-FFF2-40B4-BE49-F238E27FC236}">
                <a16:creationId xmlns:a16="http://schemas.microsoft.com/office/drawing/2014/main" id="{DEA1A94B-EFF2-0F44-EBC2-7BE2F5B7BF4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A68BC49-27F5-C6BC-65E4-7BA8263BDC4A}"/>
              </a:ext>
            </a:extLst>
          </p:cNvPr>
          <p:cNvSpPr>
            <a:spLocks noGrp="1"/>
          </p:cNvSpPr>
          <p:nvPr>
            <p:ph type="sldNum" sz="quarter" idx="12"/>
          </p:nvPr>
        </p:nvSpPr>
        <p:spPr/>
        <p:txBody>
          <a:bodyPr/>
          <a:lstStyle/>
          <a:p>
            <a:fld id="{5B0F47E3-C5B6-8346-92AA-35B1E6703813}" type="slidenum">
              <a:rPr lang="de-DE" smtClean="0"/>
              <a:t>‹Nr.›</a:t>
            </a:fld>
            <a:endParaRPr lang="de-DE"/>
          </a:p>
        </p:txBody>
      </p:sp>
    </p:spTree>
    <p:extLst>
      <p:ext uri="{BB962C8B-B14F-4D97-AF65-F5344CB8AC3E}">
        <p14:creationId xmlns:p14="http://schemas.microsoft.com/office/powerpoint/2010/main" val="4156017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645D5-E395-4FBA-0D85-91BE93E44C2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F82CF7C-47B5-B8BD-7B01-A6452D7C98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1452875-3ACC-C147-3478-AAF86C914CE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C3C9DA1-D6E0-8875-BDA1-320F4A0D4C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CA1626C-93D8-BB6B-EA76-30471C59CC9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3DD4E7A-9EB7-4DE8-4568-DFED59101C54}"/>
              </a:ext>
            </a:extLst>
          </p:cNvPr>
          <p:cNvSpPr>
            <a:spLocks noGrp="1"/>
          </p:cNvSpPr>
          <p:nvPr>
            <p:ph type="dt" sz="half" idx="10"/>
          </p:nvPr>
        </p:nvSpPr>
        <p:spPr/>
        <p:txBody>
          <a:bodyPr/>
          <a:lstStyle/>
          <a:p>
            <a:fld id="{0B3BE27C-3245-CD4F-B86F-4EC1EDBD2DAF}" type="datetimeFigureOut">
              <a:rPr lang="de-DE" smtClean="0"/>
              <a:t>04.09.2025</a:t>
            </a:fld>
            <a:endParaRPr lang="de-DE"/>
          </a:p>
        </p:txBody>
      </p:sp>
      <p:sp>
        <p:nvSpPr>
          <p:cNvPr id="8" name="Fußzeilenplatzhalter 7">
            <a:extLst>
              <a:ext uri="{FF2B5EF4-FFF2-40B4-BE49-F238E27FC236}">
                <a16:creationId xmlns:a16="http://schemas.microsoft.com/office/drawing/2014/main" id="{DE290758-DB6C-E880-8D53-3DDF0A5B67F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8ACCB95-36EF-D541-8EC0-A73B4AB2DB71}"/>
              </a:ext>
            </a:extLst>
          </p:cNvPr>
          <p:cNvSpPr>
            <a:spLocks noGrp="1"/>
          </p:cNvSpPr>
          <p:nvPr>
            <p:ph type="sldNum" sz="quarter" idx="12"/>
          </p:nvPr>
        </p:nvSpPr>
        <p:spPr/>
        <p:txBody>
          <a:bodyPr/>
          <a:lstStyle/>
          <a:p>
            <a:fld id="{5B0F47E3-C5B6-8346-92AA-35B1E6703813}" type="slidenum">
              <a:rPr lang="de-DE" smtClean="0"/>
              <a:t>‹Nr.›</a:t>
            </a:fld>
            <a:endParaRPr lang="de-DE"/>
          </a:p>
        </p:txBody>
      </p:sp>
    </p:spTree>
    <p:extLst>
      <p:ext uri="{BB962C8B-B14F-4D97-AF65-F5344CB8AC3E}">
        <p14:creationId xmlns:p14="http://schemas.microsoft.com/office/powerpoint/2010/main" val="2580746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D32B0-744E-BB9D-5F7E-F1EC5514AC0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8F1D07D-D7E7-3239-9925-068664104262}"/>
              </a:ext>
            </a:extLst>
          </p:cNvPr>
          <p:cNvSpPr>
            <a:spLocks noGrp="1"/>
          </p:cNvSpPr>
          <p:nvPr>
            <p:ph type="dt" sz="half" idx="10"/>
          </p:nvPr>
        </p:nvSpPr>
        <p:spPr/>
        <p:txBody>
          <a:bodyPr/>
          <a:lstStyle/>
          <a:p>
            <a:fld id="{0B3BE27C-3245-CD4F-B86F-4EC1EDBD2DAF}" type="datetimeFigureOut">
              <a:rPr lang="de-DE" smtClean="0"/>
              <a:t>04.09.2025</a:t>
            </a:fld>
            <a:endParaRPr lang="de-DE"/>
          </a:p>
        </p:txBody>
      </p:sp>
      <p:sp>
        <p:nvSpPr>
          <p:cNvPr id="4" name="Fußzeilenplatzhalter 3">
            <a:extLst>
              <a:ext uri="{FF2B5EF4-FFF2-40B4-BE49-F238E27FC236}">
                <a16:creationId xmlns:a16="http://schemas.microsoft.com/office/drawing/2014/main" id="{D36E4023-BEC9-FAB9-A38F-750BB8CCFBD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FB3A221-E851-02D5-AC72-0EE235DBEAD2}"/>
              </a:ext>
            </a:extLst>
          </p:cNvPr>
          <p:cNvSpPr>
            <a:spLocks noGrp="1"/>
          </p:cNvSpPr>
          <p:nvPr>
            <p:ph type="sldNum" sz="quarter" idx="12"/>
          </p:nvPr>
        </p:nvSpPr>
        <p:spPr/>
        <p:txBody>
          <a:bodyPr/>
          <a:lstStyle/>
          <a:p>
            <a:fld id="{5B0F47E3-C5B6-8346-92AA-35B1E6703813}" type="slidenum">
              <a:rPr lang="de-DE" smtClean="0"/>
              <a:t>‹Nr.›</a:t>
            </a:fld>
            <a:endParaRPr lang="de-DE"/>
          </a:p>
        </p:txBody>
      </p:sp>
    </p:spTree>
    <p:extLst>
      <p:ext uri="{BB962C8B-B14F-4D97-AF65-F5344CB8AC3E}">
        <p14:creationId xmlns:p14="http://schemas.microsoft.com/office/powerpoint/2010/main" val="1647666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769B216-3226-21E1-2BB3-A8AC5FF36027}"/>
              </a:ext>
            </a:extLst>
          </p:cNvPr>
          <p:cNvSpPr>
            <a:spLocks noGrp="1"/>
          </p:cNvSpPr>
          <p:nvPr>
            <p:ph type="dt" sz="half" idx="10"/>
          </p:nvPr>
        </p:nvSpPr>
        <p:spPr/>
        <p:txBody>
          <a:bodyPr/>
          <a:lstStyle/>
          <a:p>
            <a:fld id="{0B3BE27C-3245-CD4F-B86F-4EC1EDBD2DAF}" type="datetimeFigureOut">
              <a:rPr lang="de-DE" smtClean="0"/>
              <a:t>04.09.2025</a:t>
            </a:fld>
            <a:endParaRPr lang="de-DE"/>
          </a:p>
        </p:txBody>
      </p:sp>
      <p:sp>
        <p:nvSpPr>
          <p:cNvPr id="3" name="Fußzeilenplatzhalter 2">
            <a:extLst>
              <a:ext uri="{FF2B5EF4-FFF2-40B4-BE49-F238E27FC236}">
                <a16:creationId xmlns:a16="http://schemas.microsoft.com/office/drawing/2014/main" id="{C9076423-77F9-B768-B6F3-536D9A6EE75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DFF1DCF-035B-26D8-9A96-67692564F62A}"/>
              </a:ext>
            </a:extLst>
          </p:cNvPr>
          <p:cNvSpPr>
            <a:spLocks noGrp="1"/>
          </p:cNvSpPr>
          <p:nvPr>
            <p:ph type="sldNum" sz="quarter" idx="12"/>
          </p:nvPr>
        </p:nvSpPr>
        <p:spPr/>
        <p:txBody>
          <a:bodyPr/>
          <a:lstStyle/>
          <a:p>
            <a:fld id="{5B0F47E3-C5B6-8346-92AA-35B1E6703813}" type="slidenum">
              <a:rPr lang="de-DE" smtClean="0"/>
              <a:t>‹Nr.›</a:t>
            </a:fld>
            <a:endParaRPr lang="de-DE"/>
          </a:p>
        </p:txBody>
      </p:sp>
    </p:spTree>
    <p:extLst>
      <p:ext uri="{BB962C8B-B14F-4D97-AF65-F5344CB8AC3E}">
        <p14:creationId xmlns:p14="http://schemas.microsoft.com/office/powerpoint/2010/main" val="348057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A40919-CA55-3C00-150C-B60D1C0CF52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5F3EAA8-2F9B-DA71-669E-5FD15F5490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3B8D599-A32E-7138-AB29-A4B106BA6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B455A6B-B223-A1FD-5DFE-B972BC30B936}"/>
              </a:ext>
            </a:extLst>
          </p:cNvPr>
          <p:cNvSpPr>
            <a:spLocks noGrp="1"/>
          </p:cNvSpPr>
          <p:nvPr>
            <p:ph type="dt" sz="half" idx="10"/>
          </p:nvPr>
        </p:nvSpPr>
        <p:spPr/>
        <p:txBody>
          <a:bodyPr/>
          <a:lstStyle/>
          <a:p>
            <a:fld id="{0B3BE27C-3245-CD4F-B86F-4EC1EDBD2DAF}" type="datetimeFigureOut">
              <a:rPr lang="de-DE" smtClean="0"/>
              <a:t>04.09.2025</a:t>
            </a:fld>
            <a:endParaRPr lang="de-DE"/>
          </a:p>
        </p:txBody>
      </p:sp>
      <p:sp>
        <p:nvSpPr>
          <p:cNvPr id="6" name="Fußzeilenplatzhalter 5">
            <a:extLst>
              <a:ext uri="{FF2B5EF4-FFF2-40B4-BE49-F238E27FC236}">
                <a16:creationId xmlns:a16="http://schemas.microsoft.com/office/drawing/2014/main" id="{189DB023-0715-5D51-45CD-3969D521D4A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1D514F9-9FD5-4202-87F1-E9D5172BAF82}"/>
              </a:ext>
            </a:extLst>
          </p:cNvPr>
          <p:cNvSpPr>
            <a:spLocks noGrp="1"/>
          </p:cNvSpPr>
          <p:nvPr>
            <p:ph type="sldNum" sz="quarter" idx="12"/>
          </p:nvPr>
        </p:nvSpPr>
        <p:spPr/>
        <p:txBody>
          <a:bodyPr/>
          <a:lstStyle/>
          <a:p>
            <a:fld id="{5B0F47E3-C5B6-8346-92AA-35B1E6703813}" type="slidenum">
              <a:rPr lang="de-DE" smtClean="0"/>
              <a:t>‹Nr.›</a:t>
            </a:fld>
            <a:endParaRPr lang="de-DE"/>
          </a:p>
        </p:txBody>
      </p:sp>
    </p:spTree>
    <p:extLst>
      <p:ext uri="{BB962C8B-B14F-4D97-AF65-F5344CB8AC3E}">
        <p14:creationId xmlns:p14="http://schemas.microsoft.com/office/powerpoint/2010/main" val="1113379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12E566-36B8-B426-CBF2-B50ED6260FF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025F31F-48A4-4A61-D801-F6787683D5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3BCDD83-3F96-4CE2-74D6-402521BDA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3CB7665-74C0-E6E5-AE46-1B2A19AFC10C}"/>
              </a:ext>
            </a:extLst>
          </p:cNvPr>
          <p:cNvSpPr>
            <a:spLocks noGrp="1"/>
          </p:cNvSpPr>
          <p:nvPr>
            <p:ph type="dt" sz="half" idx="10"/>
          </p:nvPr>
        </p:nvSpPr>
        <p:spPr/>
        <p:txBody>
          <a:bodyPr/>
          <a:lstStyle/>
          <a:p>
            <a:fld id="{0B3BE27C-3245-CD4F-B86F-4EC1EDBD2DAF}" type="datetimeFigureOut">
              <a:rPr lang="de-DE" smtClean="0"/>
              <a:t>04.09.2025</a:t>
            </a:fld>
            <a:endParaRPr lang="de-DE"/>
          </a:p>
        </p:txBody>
      </p:sp>
      <p:sp>
        <p:nvSpPr>
          <p:cNvPr id="6" name="Fußzeilenplatzhalter 5">
            <a:extLst>
              <a:ext uri="{FF2B5EF4-FFF2-40B4-BE49-F238E27FC236}">
                <a16:creationId xmlns:a16="http://schemas.microsoft.com/office/drawing/2014/main" id="{690F9596-A8E3-1F0C-F624-418CDF98B8D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A2B2414-B545-037A-3263-001962A223D5}"/>
              </a:ext>
            </a:extLst>
          </p:cNvPr>
          <p:cNvSpPr>
            <a:spLocks noGrp="1"/>
          </p:cNvSpPr>
          <p:nvPr>
            <p:ph type="sldNum" sz="quarter" idx="12"/>
          </p:nvPr>
        </p:nvSpPr>
        <p:spPr/>
        <p:txBody>
          <a:bodyPr/>
          <a:lstStyle/>
          <a:p>
            <a:fld id="{5B0F47E3-C5B6-8346-92AA-35B1E6703813}" type="slidenum">
              <a:rPr lang="de-DE" smtClean="0"/>
              <a:t>‹Nr.›</a:t>
            </a:fld>
            <a:endParaRPr lang="de-DE"/>
          </a:p>
        </p:txBody>
      </p:sp>
    </p:spTree>
    <p:extLst>
      <p:ext uri="{BB962C8B-B14F-4D97-AF65-F5344CB8AC3E}">
        <p14:creationId xmlns:p14="http://schemas.microsoft.com/office/powerpoint/2010/main" val="297249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9C9227-7516-F79E-C217-654108BAB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B4374F6-20BE-E1F1-CC97-ECD7BEEEE8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72373BF-607D-0C9C-A569-E6D5AA62F9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BE27C-3245-CD4F-B86F-4EC1EDBD2DAF}" type="datetimeFigureOut">
              <a:rPr lang="de-DE" smtClean="0"/>
              <a:t>04.09.2025</a:t>
            </a:fld>
            <a:endParaRPr lang="de-DE"/>
          </a:p>
        </p:txBody>
      </p:sp>
      <p:sp>
        <p:nvSpPr>
          <p:cNvPr id="5" name="Fußzeilenplatzhalter 4">
            <a:extLst>
              <a:ext uri="{FF2B5EF4-FFF2-40B4-BE49-F238E27FC236}">
                <a16:creationId xmlns:a16="http://schemas.microsoft.com/office/drawing/2014/main" id="{809FA0F7-7841-C834-6DF8-CE5263E53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FACC63E1-06A9-3ABA-EB98-08B2275489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F47E3-C5B6-8346-92AA-35B1E6703813}" type="slidenum">
              <a:rPr lang="de-DE" smtClean="0"/>
              <a:t>‹Nr.›</a:t>
            </a:fld>
            <a:endParaRPr lang="de-DE"/>
          </a:p>
        </p:txBody>
      </p:sp>
    </p:spTree>
    <p:extLst>
      <p:ext uri="{BB962C8B-B14F-4D97-AF65-F5344CB8AC3E}">
        <p14:creationId xmlns:p14="http://schemas.microsoft.com/office/powerpoint/2010/main" val="2539737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6.jpg"/><Relationship Id="rId2" Type="http://schemas.openxmlformats.org/officeDocument/2006/relationships/hyperlink" Target="http://www.meteocontrol.com/" TargetMode="Externa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https://pixabay.com/?utm_source=link-attribution&amp;utm_medium=referral&amp;utm_campaign=image&amp;utm_content=4557405" TargetMode="External"/><Relationship Id="rId4" Type="http://schemas.openxmlformats.org/officeDocument/2006/relationships/hyperlink" Target="https://pixabay.com/users/marvinw04-13784696/?utm_source=link-attribution&amp;utm_medium=referral&amp;utm_campaign=image&amp;utm_content=455740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0857DF4C-9E2B-FF4E-7479-129FCDB67D5A}"/>
              </a:ext>
            </a:extLst>
          </p:cNvPr>
          <p:cNvSpPr/>
          <p:nvPr/>
        </p:nvSpPr>
        <p:spPr>
          <a:xfrm>
            <a:off x="5666356" y="-753070"/>
            <a:ext cx="6057014" cy="1714500"/>
          </a:xfrm>
          <a:prstGeom prst="roundRect">
            <a:avLst/>
          </a:prstGeom>
          <a:solidFill>
            <a:srgbClr val="134D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A3319353-9642-1FCC-6444-4F57E671B349}"/>
              </a:ext>
            </a:extLst>
          </p:cNvPr>
          <p:cNvSpPr txBox="1"/>
          <p:nvPr/>
        </p:nvSpPr>
        <p:spPr>
          <a:xfrm>
            <a:off x="5666356" y="0"/>
            <a:ext cx="5886449" cy="923330"/>
          </a:xfrm>
          <a:prstGeom prst="rect">
            <a:avLst/>
          </a:prstGeom>
          <a:noFill/>
        </p:spPr>
        <p:txBody>
          <a:bodyPr wrap="square" rtlCol="0">
            <a:spAutoFit/>
          </a:bodyPr>
          <a:lstStyle/>
          <a:p>
            <a:pPr algn="r"/>
            <a:r>
              <a:rPr lang="de-DE" sz="5400" dirty="0">
                <a:solidFill>
                  <a:schemeClr val="bg1"/>
                </a:solidFill>
                <a:highlight>
                  <a:srgbClr val="134D4F"/>
                </a:highlight>
                <a:latin typeface="Franklin Gothic Book" panose="020B0503020102020204" pitchFamily="34" charset="0"/>
              </a:rPr>
              <a:t>Konferenzüberblick</a:t>
            </a:r>
          </a:p>
        </p:txBody>
      </p:sp>
      <p:sp>
        <p:nvSpPr>
          <p:cNvPr id="4" name="Rechteck 3">
            <a:extLst>
              <a:ext uri="{FF2B5EF4-FFF2-40B4-BE49-F238E27FC236}">
                <a16:creationId xmlns:a16="http://schemas.microsoft.com/office/drawing/2014/main" id="{F45C95AF-EDEC-B507-4918-3A5C42B787A5}"/>
              </a:ext>
            </a:extLst>
          </p:cNvPr>
          <p:cNvSpPr/>
          <p:nvPr/>
        </p:nvSpPr>
        <p:spPr>
          <a:xfrm>
            <a:off x="788670" y="6023610"/>
            <a:ext cx="1668780" cy="2400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63361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17">
            <a:extLst>
              <a:ext uri="{FF2B5EF4-FFF2-40B4-BE49-F238E27FC236}">
                <a16:creationId xmlns:a16="http://schemas.microsoft.com/office/drawing/2014/main" id="{15CBC43F-900C-B474-47EE-6FC64B6DFCD6}"/>
              </a:ext>
            </a:extLst>
          </p:cNvPr>
          <p:cNvSpPr>
            <a:spLocks noGrp="1"/>
          </p:cNvSpPr>
          <p:nvPr>
            <p:ph idx="1"/>
          </p:nvPr>
        </p:nvSpPr>
        <p:spPr>
          <a:xfrm>
            <a:off x="838201" y="1383633"/>
            <a:ext cx="1892968" cy="567990"/>
          </a:xfrm>
        </p:spPr>
        <p:txBody>
          <a:bodyPr>
            <a:noAutofit/>
          </a:bodyPr>
          <a:lstStyle/>
          <a:p>
            <a:pPr>
              <a:lnSpc>
                <a:spcPct val="107000"/>
              </a:lnSpc>
              <a:spcBef>
                <a:spcPts val="0"/>
              </a:spcBef>
              <a:buNone/>
            </a:pPr>
            <a:r>
              <a:rPr lang="de-DE" sz="1200" b="1" kern="100" dirty="0">
                <a:solidFill>
                  <a:srgbClr val="134D4F"/>
                </a:solidFill>
                <a:effectLst/>
                <a:latin typeface="Franklin Gothic Book" panose="020B0503020102020204" pitchFamily="34" charset="0"/>
                <a:ea typeface="Aptos" panose="020B0004020202020204" pitchFamily="34" charset="0"/>
                <a:cs typeface="Times New Roman" panose="02020603050405020304" pitchFamily="18" charset="0"/>
              </a:rPr>
              <a:t>Impressum</a:t>
            </a:r>
          </a:p>
          <a:p>
            <a:pPr>
              <a:lnSpc>
                <a:spcPct val="107000"/>
              </a:lnSpc>
              <a:spcBef>
                <a:spcPts val="0"/>
              </a:spcBef>
              <a:buNone/>
            </a:pP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Angaben gemäß § 5 TMG:</a:t>
            </a:r>
            <a:endParaRPr lang="de-DE" sz="1200" dirty="0">
              <a:latin typeface="Franklin Gothic Book" panose="020B0503020102020204" pitchFamily="34" charset="0"/>
            </a:endParaRPr>
          </a:p>
        </p:txBody>
      </p:sp>
      <p:pic>
        <p:nvPicPr>
          <p:cNvPr id="4" name="Grafik 3" descr="Logo Conexio-PSE">
            <a:extLst>
              <a:ext uri="{FF2B5EF4-FFF2-40B4-BE49-F238E27FC236}">
                <a16:creationId xmlns:a16="http://schemas.microsoft.com/office/drawing/2014/main" id="{D1C6F7ED-4E59-DF79-9ABB-B52C906A58EB}"/>
              </a:ext>
            </a:extLst>
          </p:cNvPr>
          <p:cNvPicPr>
            <a:picLocks noChangeAspect="1"/>
          </p:cNvPicPr>
          <p:nvPr/>
        </p:nvPicPr>
        <p:blipFill>
          <a:blip r:embed="rId2"/>
          <a:stretch>
            <a:fillRect/>
          </a:stretch>
        </p:blipFill>
        <p:spPr>
          <a:xfrm>
            <a:off x="3109356" y="1432938"/>
            <a:ext cx="1463040" cy="487680"/>
          </a:xfrm>
          <a:prstGeom prst="rect">
            <a:avLst/>
          </a:prstGeom>
        </p:spPr>
      </p:pic>
      <p:sp>
        <p:nvSpPr>
          <p:cNvPr id="5" name="Inhaltsplatzhalter 17">
            <a:extLst>
              <a:ext uri="{FF2B5EF4-FFF2-40B4-BE49-F238E27FC236}">
                <a16:creationId xmlns:a16="http://schemas.microsoft.com/office/drawing/2014/main" id="{C82B390A-E71B-D9FA-E052-CDD06C8AF787}"/>
              </a:ext>
            </a:extLst>
          </p:cNvPr>
          <p:cNvSpPr txBox="1">
            <a:spLocks/>
          </p:cNvSpPr>
          <p:nvPr/>
        </p:nvSpPr>
        <p:spPr>
          <a:xfrm>
            <a:off x="838201" y="1899364"/>
            <a:ext cx="4696325" cy="39600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buFont typeface="Arial" panose="020B0604020202020204" pitchFamily="34" charset="0"/>
              <a:buNone/>
            </a:pPr>
            <a:r>
              <a:rPr lang="es-419" sz="1200" kern="100" dirty="0">
                <a:latin typeface="Franklin Gothic Book" panose="020B0503020102020204" pitchFamily="34" charset="0"/>
                <a:ea typeface="Aptos" panose="020B0004020202020204" pitchFamily="34" charset="0"/>
                <a:cs typeface="Times New Roman" panose="02020603050405020304" pitchFamily="18" charset="0"/>
              </a:rPr>
              <a:t>Conexio-PSE GmbH</a:t>
            </a:r>
            <a:endParaRPr lang="de-DE" sz="1200" kern="100" dirty="0">
              <a:latin typeface="Franklin Gothic Book" panose="020B0503020102020204" pitchFamily="34" charset="0"/>
              <a:ea typeface="Aptos" panose="020B0004020202020204" pitchFamily="34" charset="0"/>
              <a:cs typeface="Times New Roman" panose="02020603050405020304" pitchFamily="18" charset="0"/>
            </a:endParaRPr>
          </a:p>
          <a:p>
            <a:pPr>
              <a:lnSpc>
                <a:spcPct val="107000"/>
              </a:lnSpc>
              <a:spcBef>
                <a:spcPts val="0"/>
              </a:spcBef>
              <a:buFont typeface="Arial" panose="020B0604020202020204" pitchFamily="34" charset="0"/>
              <a:buNone/>
            </a:pPr>
            <a:r>
              <a:rPr lang="de-DE" sz="1200" kern="100" dirty="0" err="1">
                <a:latin typeface="Franklin Gothic Book" panose="020B0503020102020204" pitchFamily="34" charset="0"/>
                <a:ea typeface="Aptos" panose="020B0004020202020204" pitchFamily="34" charset="0"/>
                <a:cs typeface="Times New Roman" panose="02020603050405020304" pitchFamily="18" charset="0"/>
              </a:rPr>
              <a:t>Kiehnlestraße</a:t>
            </a: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 16</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75172 Pforzheim</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Deutschland</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Tel.: +49 7231 58598 182</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Fax: +49 7231 58598 28</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E Mail: info@conexio-pse.de</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 </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Geschäftsführung: Bernd Porzelius</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Amtsgericht Mannheim, HRB 728275</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 </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Umsatzsteuer Identifikationsnummer: DE313252229</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 </a:t>
            </a:r>
          </a:p>
          <a:p>
            <a:pPr>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Copyright 2025, Conexio PSE GmbH, Pforzheim</a:t>
            </a:r>
          </a:p>
          <a:p>
            <a:pPr marL="0" indent="0">
              <a:lnSpc>
                <a:spcPct val="107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Ideen und Konzeptansätze dieser Ausarbeitung unterliegen in vollem Umfang dem Urheberrecht.</a:t>
            </a:r>
          </a:p>
          <a:p>
            <a:pPr marL="0" indent="0">
              <a:lnSpc>
                <a:spcPct val="107000"/>
              </a:lnSpc>
              <a:spcBef>
                <a:spcPts val="0"/>
              </a:spcBef>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Jede Nutzung, auch in abgeänderter Form und in einem anderen Zusammenhang, bedarf unserer ausdrücklichen schriftlichen Zustimmung.</a:t>
            </a:r>
          </a:p>
          <a:p>
            <a:pPr marL="0" indent="0">
              <a:spcBef>
                <a:spcPts val="0"/>
              </a:spcBef>
              <a:buFont typeface="Arial" panose="020B0604020202020204" pitchFamily="34" charset="0"/>
              <a:buNone/>
            </a:pPr>
            <a:endParaRPr lang="de-DE" sz="1200" dirty="0">
              <a:latin typeface="Franklin Gothic Book" panose="020B0503020102020204" pitchFamily="34" charset="0"/>
            </a:endParaRPr>
          </a:p>
        </p:txBody>
      </p:sp>
      <p:sp>
        <p:nvSpPr>
          <p:cNvPr id="7" name="Textfeld 6">
            <a:extLst>
              <a:ext uri="{FF2B5EF4-FFF2-40B4-BE49-F238E27FC236}">
                <a16:creationId xmlns:a16="http://schemas.microsoft.com/office/drawing/2014/main" id="{ABCD5E1B-9F63-89F2-0261-AAC3CCE5D22D}"/>
              </a:ext>
            </a:extLst>
          </p:cNvPr>
          <p:cNvSpPr txBox="1"/>
          <p:nvPr/>
        </p:nvSpPr>
        <p:spPr>
          <a:xfrm>
            <a:off x="6751741" y="5607923"/>
            <a:ext cx="2806713" cy="246221"/>
          </a:xfrm>
          <a:prstGeom prst="rect">
            <a:avLst/>
          </a:prstGeom>
          <a:noFill/>
        </p:spPr>
        <p:txBody>
          <a:bodyPr wrap="square" rtlCol="0">
            <a:spAutoFit/>
          </a:bodyPr>
          <a:lstStyle/>
          <a:p>
            <a:r>
              <a:rPr lang="en-US" sz="1000" dirty="0">
                <a:latin typeface="Franklin Gothic Book" panose="020B0503020102020204" pitchFamily="34" charset="0"/>
              </a:rPr>
              <a:t>Bild: Gesche Maass, KI-</a:t>
            </a:r>
            <a:r>
              <a:rPr lang="en-US" sz="1000" dirty="0" err="1">
                <a:latin typeface="Franklin Gothic Book" panose="020B0503020102020204" pitchFamily="34" charset="0"/>
              </a:rPr>
              <a:t>generiert</a:t>
            </a:r>
            <a:r>
              <a:rPr lang="en-US" sz="1000" dirty="0">
                <a:latin typeface="Franklin Gothic Book" panose="020B0503020102020204" pitchFamily="34" charset="0"/>
              </a:rPr>
              <a:t> via ChatGPT</a:t>
            </a:r>
            <a:endParaRPr lang="de-DE" sz="1000" dirty="0">
              <a:latin typeface="Franklin Gothic Book" panose="020B0503020102020204" pitchFamily="34" charset="0"/>
            </a:endParaRPr>
          </a:p>
        </p:txBody>
      </p:sp>
      <p:sp>
        <p:nvSpPr>
          <p:cNvPr id="8" name="Textfeld 7">
            <a:extLst>
              <a:ext uri="{FF2B5EF4-FFF2-40B4-BE49-F238E27FC236}">
                <a16:creationId xmlns:a16="http://schemas.microsoft.com/office/drawing/2014/main" id="{98F28F8D-74F5-646A-0461-948503C19EE8}"/>
              </a:ext>
            </a:extLst>
          </p:cNvPr>
          <p:cNvSpPr txBox="1"/>
          <p:nvPr/>
        </p:nvSpPr>
        <p:spPr>
          <a:xfrm>
            <a:off x="8608980" y="563801"/>
            <a:ext cx="3482502" cy="584775"/>
          </a:xfrm>
          <a:prstGeom prst="rect">
            <a:avLst/>
          </a:prstGeom>
          <a:noFill/>
        </p:spPr>
        <p:txBody>
          <a:bodyPr wrap="square" rtlCol="0">
            <a:spAutoFit/>
          </a:bodyPr>
          <a:lstStyle/>
          <a:p>
            <a:r>
              <a:rPr lang="de-DE" sz="3200" b="1" cap="small" dirty="0">
                <a:solidFill>
                  <a:srgbClr val="134D4F"/>
                </a:solidFill>
                <a:latin typeface="Franklin Gothic Book" panose="020B0503020102020204" pitchFamily="34" charset="0"/>
              </a:rPr>
              <a:t>IMPRESSUM </a:t>
            </a:r>
          </a:p>
        </p:txBody>
      </p:sp>
      <p:pic>
        <p:nvPicPr>
          <p:cNvPr id="9" name="Grafik 8" descr="Ein Bild, das Kleidung, Mann, Im Haus, Person enthält.&#10;&#10;KI-generierte Inhalte können fehlerhaft sein.">
            <a:extLst>
              <a:ext uri="{FF2B5EF4-FFF2-40B4-BE49-F238E27FC236}">
                <a16:creationId xmlns:a16="http://schemas.microsoft.com/office/drawing/2014/main" id="{6F1FF1F0-F226-75FE-626D-FE7A35D83AA6}"/>
              </a:ext>
            </a:extLst>
          </p:cNvPr>
          <p:cNvPicPr>
            <a:picLocks noChangeAspect="1"/>
          </p:cNvPicPr>
          <p:nvPr/>
        </p:nvPicPr>
        <p:blipFill>
          <a:blip r:embed="rId3"/>
          <a:stretch>
            <a:fillRect/>
          </a:stretch>
        </p:blipFill>
        <p:spPr>
          <a:xfrm>
            <a:off x="6751741" y="2619021"/>
            <a:ext cx="4266779" cy="2844519"/>
          </a:xfrm>
          <a:prstGeom prst="rect">
            <a:avLst/>
          </a:prstGeom>
        </p:spPr>
      </p:pic>
    </p:spTree>
    <p:extLst>
      <p:ext uri="{BB962C8B-B14F-4D97-AF65-F5344CB8AC3E}">
        <p14:creationId xmlns:p14="http://schemas.microsoft.com/office/powerpoint/2010/main" val="3952878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28D06698-057A-D9F7-A27D-8AFBCD246BAF}"/>
              </a:ext>
            </a:extLst>
          </p:cNvPr>
          <p:cNvSpPr txBox="1">
            <a:spLocks/>
          </p:cNvSpPr>
          <p:nvPr/>
        </p:nvSpPr>
        <p:spPr>
          <a:xfrm>
            <a:off x="600075" y="1962150"/>
            <a:ext cx="5314949" cy="2486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de-DE" sz="1200" b="1" kern="100">
                <a:solidFill>
                  <a:srgbClr val="134D4F"/>
                </a:solidFill>
                <a:latin typeface="Franklin Gothic Book" panose="020B0503020102020204" pitchFamily="34" charset="0"/>
                <a:ea typeface="Aptos" panose="020B0004020202020204" pitchFamily="34" charset="0"/>
                <a:cs typeface="Segoe UI Emoji" panose="020B0502040204020203" pitchFamily="34" charset="0"/>
              </a:rPr>
              <a:t>Wie wird KI die Energiewirtschaft verändern?</a:t>
            </a:r>
          </a:p>
          <a:p>
            <a:pPr marL="0" indent="0">
              <a:lnSpc>
                <a:spcPct val="120000"/>
              </a:lnSpc>
              <a:spcBef>
                <a:spcPts val="0"/>
              </a:spcBef>
              <a:buFont typeface="Arial" panose="020B0604020202020204" pitchFamily="34" charset="0"/>
              <a:buNone/>
            </a:pPr>
            <a:r>
              <a:rPr lang="de-DE" sz="1200" kern="100">
                <a:latin typeface="Franklin Gothic Book" panose="020B0503020102020204" pitchFamily="34" charset="0"/>
                <a:ea typeface="Aptos" panose="020B0004020202020204" pitchFamily="34" charset="0"/>
                <a:cs typeface="Segoe UI Emoji" panose="020B0502040204020203" pitchFamily="34" charset="0"/>
              </a:rPr>
              <a:t>Finden Sie heraus, welche disruptiven Potentiale die KI für das Energiesystem mit sich bringt und welche Chancen im erhöhten Strombedarf der Rechen- zentren für die Energiebranche liegen.</a:t>
            </a:r>
            <a:endParaRPr lang="de-DE" sz="1200" kern="100">
              <a:latin typeface="Franklin Gothic Book" panose="020B0503020102020204" pitchFamily="34" charset="0"/>
              <a:ea typeface="Aptos" panose="020B0004020202020204" pitchFamily="34" charset="0"/>
              <a:cs typeface="Times New Roman" panose="02020603050405020304" pitchFamily="18" charset="0"/>
            </a:endParaRPr>
          </a:p>
          <a:p>
            <a:pPr marL="0" indent="0">
              <a:lnSpc>
                <a:spcPct val="120000"/>
              </a:lnSpc>
              <a:spcBef>
                <a:spcPts val="0"/>
              </a:spcBef>
              <a:buFont typeface="Arial" panose="020B0604020202020204" pitchFamily="34" charset="0"/>
              <a:buNone/>
            </a:pPr>
            <a:r>
              <a:rPr lang="de-DE" sz="1200" b="1" kern="100">
                <a:solidFill>
                  <a:srgbClr val="134D4F"/>
                </a:solidFill>
                <a:latin typeface="Franklin Gothic Book" panose="020B0503020102020204" pitchFamily="34" charset="0"/>
                <a:ea typeface="Aptos" panose="020B0004020202020204" pitchFamily="34" charset="0"/>
                <a:cs typeface="Segoe UI Emoji" panose="020B0502040204020203" pitchFamily="34" charset="0"/>
              </a:rPr>
              <a:t>Welche Herausforderungen hat die Energiewirtschaft, die durch KI gelöst werden können?</a:t>
            </a:r>
            <a:endParaRPr lang="de-DE" sz="1200" kern="100">
              <a:solidFill>
                <a:srgbClr val="134D4F"/>
              </a:solidFill>
              <a:latin typeface="Franklin Gothic Book" panose="020B0503020102020204" pitchFamily="34" charset="0"/>
              <a:ea typeface="Aptos" panose="020B0004020202020204" pitchFamily="34" charset="0"/>
              <a:cs typeface="Times New Roman" panose="02020603050405020304" pitchFamily="18" charset="0"/>
            </a:endParaRPr>
          </a:p>
          <a:p>
            <a:pPr marL="0" indent="0">
              <a:lnSpc>
                <a:spcPct val="120000"/>
              </a:lnSpc>
              <a:spcBef>
                <a:spcPts val="0"/>
              </a:spcBef>
              <a:buFont typeface="Arial" panose="020B0604020202020204" pitchFamily="34" charset="0"/>
              <a:buNone/>
            </a:pPr>
            <a:r>
              <a:rPr lang="de-DE" sz="1200" kern="100">
                <a:latin typeface="Franklin Gothic Book" panose="020B0503020102020204" pitchFamily="34" charset="0"/>
                <a:ea typeface="Aptos" panose="020B0004020202020204" pitchFamily="34" charset="0"/>
                <a:cs typeface="Segoe UI Emoji" panose="020B0502040204020203" pitchFamily="34" charset="0"/>
              </a:rPr>
              <a:t>Entwickeln Sie einen Überblick der Herausforderungen und Bedürfnisse – und wie KI diese lösen könnte.</a:t>
            </a:r>
            <a:endParaRPr lang="de-DE" sz="1200" kern="100">
              <a:latin typeface="Franklin Gothic Book" panose="020B0503020102020204" pitchFamily="34" charset="0"/>
              <a:ea typeface="Aptos" panose="020B0004020202020204" pitchFamily="34" charset="0"/>
              <a:cs typeface="Times New Roman" panose="02020603050405020304" pitchFamily="18" charset="0"/>
            </a:endParaRPr>
          </a:p>
          <a:p>
            <a:pPr marL="0" indent="0">
              <a:lnSpc>
                <a:spcPct val="120000"/>
              </a:lnSpc>
              <a:spcBef>
                <a:spcPts val="0"/>
              </a:spcBef>
              <a:buFont typeface="Arial" panose="020B0604020202020204" pitchFamily="34" charset="0"/>
              <a:buNone/>
            </a:pPr>
            <a:r>
              <a:rPr lang="de-DE" sz="1200" b="1" kern="100">
                <a:solidFill>
                  <a:srgbClr val="134D4F"/>
                </a:solidFill>
                <a:latin typeface="Franklin Gothic Book" panose="020B0503020102020204" pitchFamily="34" charset="0"/>
                <a:ea typeface="Aptos" panose="020B0004020202020204" pitchFamily="34" charset="0"/>
                <a:cs typeface="Segoe UI Emoji" panose="020B0502040204020203" pitchFamily="34" charset="0"/>
              </a:rPr>
              <a:t>Welche innovativen KI-Projekte könnten diese Herausforderungen bereits oder bald lösen?</a:t>
            </a:r>
            <a:endParaRPr lang="de-DE" sz="1200" kern="100">
              <a:solidFill>
                <a:srgbClr val="134D4F"/>
              </a:solidFill>
              <a:latin typeface="Franklin Gothic Book" panose="020B0503020102020204" pitchFamily="34" charset="0"/>
              <a:ea typeface="Aptos" panose="020B0004020202020204" pitchFamily="34" charset="0"/>
              <a:cs typeface="Times New Roman" panose="02020603050405020304" pitchFamily="18" charset="0"/>
            </a:endParaRPr>
          </a:p>
          <a:p>
            <a:pPr marL="0" indent="0">
              <a:lnSpc>
                <a:spcPct val="120000"/>
              </a:lnSpc>
              <a:spcBef>
                <a:spcPts val="0"/>
              </a:spcBef>
              <a:buFont typeface="Arial" panose="020B0604020202020204" pitchFamily="34" charset="0"/>
              <a:buNone/>
            </a:pPr>
            <a:r>
              <a:rPr lang="de-DE" sz="1200" kern="100">
                <a:latin typeface="Franklin Gothic Book" panose="020B0503020102020204" pitchFamily="34" charset="0"/>
                <a:ea typeface="Aptos" panose="020B0004020202020204" pitchFamily="34" charset="0"/>
                <a:cs typeface="Segoe UI Emoji" panose="020B0502040204020203" pitchFamily="34" charset="0"/>
              </a:rPr>
              <a:t>Lassen Sie sich von Anwendungsbeispielen inspirieren. </a:t>
            </a:r>
            <a:endParaRPr lang="de-DE" sz="1200" kern="100" dirty="0">
              <a:latin typeface="Franklin Gothic Book" panose="020B0503020102020204" pitchFamily="34" charset="0"/>
              <a:ea typeface="Aptos" panose="020B0004020202020204" pitchFamily="34" charset="0"/>
              <a:cs typeface="Times New Roman" panose="02020603050405020304" pitchFamily="18" charset="0"/>
            </a:endParaRPr>
          </a:p>
        </p:txBody>
      </p:sp>
      <p:sp>
        <p:nvSpPr>
          <p:cNvPr id="5" name="Inhaltsplatzhalter 2">
            <a:extLst>
              <a:ext uri="{FF2B5EF4-FFF2-40B4-BE49-F238E27FC236}">
                <a16:creationId xmlns:a16="http://schemas.microsoft.com/office/drawing/2014/main" id="{DB92756A-BA06-C7C0-3CB5-2FCC3AB9FEA9}"/>
              </a:ext>
            </a:extLst>
          </p:cNvPr>
          <p:cNvSpPr txBox="1">
            <a:spLocks/>
          </p:cNvSpPr>
          <p:nvPr/>
        </p:nvSpPr>
        <p:spPr>
          <a:xfrm>
            <a:off x="6276976" y="1971658"/>
            <a:ext cx="5314949" cy="8594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de-DE" sz="1200" b="1" kern="100" dirty="0">
                <a:solidFill>
                  <a:srgbClr val="134D4F"/>
                </a:solidFill>
                <a:latin typeface="Franklin Gothic Book" panose="020B0503020102020204" pitchFamily="34" charset="0"/>
              </a:rPr>
              <a:t>Datum</a:t>
            </a:r>
            <a:r>
              <a:rPr lang="de-DE" sz="1200" kern="100" dirty="0">
                <a:solidFill>
                  <a:srgbClr val="134D4F"/>
                </a:solidFill>
                <a:latin typeface="Franklin Gothic Book" panose="020B0503020102020204" pitchFamily="34" charset="0"/>
              </a:rPr>
              <a:t>:</a:t>
            </a:r>
            <a:r>
              <a:rPr lang="de-DE" sz="1200" kern="100" dirty="0">
                <a:latin typeface="Franklin Gothic Book" panose="020B0503020102020204" pitchFamily="34" charset="0"/>
              </a:rPr>
              <a:t> noch offen</a:t>
            </a:r>
          </a:p>
          <a:p>
            <a:pPr marL="0" indent="0">
              <a:lnSpc>
                <a:spcPct val="120000"/>
              </a:lnSpc>
              <a:spcBef>
                <a:spcPts val="0"/>
              </a:spcBef>
              <a:buFont typeface="Arial" panose="020B0604020202020204" pitchFamily="34" charset="0"/>
              <a:buNone/>
            </a:pPr>
            <a:r>
              <a:rPr lang="de-DE" sz="1200" b="1" kern="100" dirty="0">
                <a:solidFill>
                  <a:srgbClr val="134D4F"/>
                </a:solidFill>
                <a:latin typeface="Franklin Gothic Book" panose="020B0503020102020204" pitchFamily="34" charset="0"/>
              </a:rPr>
              <a:t>Ort:</a:t>
            </a:r>
            <a:r>
              <a:rPr lang="de-DE" sz="1200" kern="100" dirty="0">
                <a:latin typeface="Franklin Gothic Book" panose="020B0503020102020204" pitchFamily="34" charset="0"/>
              </a:rPr>
              <a:t> beim Gastgeber </a:t>
            </a:r>
            <a:r>
              <a:rPr lang="de-DE" sz="1200" kern="100" dirty="0" err="1">
                <a:latin typeface="Franklin Gothic Book" panose="020B0503020102020204" pitchFamily="34" charset="0"/>
              </a:rPr>
              <a:t>meteocontrol</a:t>
            </a:r>
            <a:r>
              <a:rPr lang="de-DE" sz="1200" kern="100" dirty="0">
                <a:latin typeface="Franklin Gothic Book" panose="020B0503020102020204" pitchFamily="34" charset="0"/>
              </a:rPr>
              <a:t> in Augsburg</a:t>
            </a:r>
          </a:p>
          <a:p>
            <a:pPr marL="0" indent="0">
              <a:lnSpc>
                <a:spcPct val="120000"/>
              </a:lnSpc>
              <a:spcBef>
                <a:spcPts val="0"/>
              </a:spcBef>
              <a:buFont typeface="Arial" panose="020B0604020202020204" pitchFamily="34" charset="0"/>
              <a:buNone/>
            </a:pPr>
            <a:r>
              <a:rPr lang="de-DE" sz="1200" b="1" kern="100" dirty="0">
                <a:solidFill>
                  <a:srgbClr val="134D4F"/>
                </a:solidFill>
                <a:latin typeface="Franklin Gothic Book" panose="020B0503020102020204" pitchFamily="34" charset="0"/>
              </a:rPr>
              <a:t>Geplante Kontakte vor Ort: </a:t>
            </a:r>
            <a:r>
              <a:rPr lang="de-DE" sz="1200" kern="100" dirty="0">
                <a:latin typeface="Franklin Gothic Book" panose="020B0503020102020204" pitchFamily="34" charset="0"/>
              </a:rPr>
              <a:t>200 Teilnehmende</a:t>
            </a:r>
            <a:endParaRPr lang="de-DE" sz="1200" kern="100" dirty="0">
              <a:latin typeface="Franklin Gothic Book" panose="020B0503020102020204" pitchFamily="34" charset="0"/>
              <a:ea typeface="Aptos" panose="020B0004020202020204" pitchFamily="34" charset="0"/>
              <a:cs typeface="Times New Roman" panose="02020603050405020304" pitchFamily="18" charset="0"/>
            </a:endParaRPr>
          </a:p>
        </p:txBody>
      </p:sp>
      <p:sp>
        <p:nvSpPr>
          <p:cNvPr id="6" name="Inhaltsplatzhalter 2">
            <a:extLst>
              <a:ext uri="{FF2B5EF4-FFF2-40B4-BE49-F238E27FC236}">
                <a16:creationId xmlns:a16="http://schemas.microsoft.com/office/drawing/2014/main" id="{1C4653CD-22E1-600E-12D9-BA85FCFA3212}"/>
              </a:ext>
            </a:extLst>
          </p:cNvPr>
          <p:cNvSpPr txBox="1">
            <a:spLocks/>
          </p:cNvSpPr>
          <p:nvPr/>
        </p:nvSpPr>
        <p:spPr>
          <a:xfrm>
            <a:off x="600075" y="4895850"/>
            <a:ext cx="10991850" cy="11659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de-DE" sz="1500" b="1" kern="100" cap="small" dirty="0">
                <a:solidFill>
                  <a:srgbClr val="134D4F"/>
                </a:solidFill>
                <a:latin typeface="Franklin Gothic Book" panose="020B0503020102020204" pitchFamily="34" charset="0"/>
                <a:ea typeface="Aptos" panose="020B0004020202020204" pitchFamily="34" charset="0"/>
                <a:cs typeface="Segoe UI Emoji" panose="020B0502040204020203" pitchFamily="34" charset="0"/>
              </a:rPr>
              <a:t>Die Vision</a:t>
            </a:r>
            <a:endParaRPr lang="de-DE" sz="1500" kern="100" dirty="0">
              <a:solidFill>
                <a:srgbClr val="134D4F"/>
              </a:solidFill>
              <a:latin typeface="Franklin Gothic Book" panose="020B0503020102020204" pitchFamily="34" charset="0"/>
              <a:ea typeface="Aptos" panose="020B0004020202020204" pitchFamily="34" charset="0"/>
              <a:cs typeface="Times New Roman" panose="02020603050405020304" pitchFamily="18" charset="0"/>
            </a:endParaRPr>
          </a:p>
          <a:p>
            <a:pPr marL="0" indent="0">
              <a:lnSpc>
                <a:spcPct val="120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Segoe UI Emoji" panose="020B0502040204020203" pitchFamily="34" charset="0"/>
              </a:rPr>
              <a:t>Mit dem AIE AI Energy Summit schaffen wir die führende Plattform für den Austausch von Innovationen, Wissen und Best Practices in der Schnittstelle von Künstlicher Intelligenz und Energiewirtschaft. Das Erarbeiten eines gemeinsamen Verständnisses der Herausforderungen und Bedürfnisse rund um KI und Energie steht ebenso im Fokus wie das Angebot als Diskussionsplattform. </a:t>
            </a:r>
            <a:endParaRPr lang="de-DE" sz="1200" kern="100" dirty="0">
              <a:latin typeface="Franklin Gothic Book" panose="020B0503020102020204" pitchFamily="34" charset="0"/>
              <a:ea typeface="Aptos" panose="020B0004020202020204" pitchFamily="34" charset="0"/>
              <a:cs typeface="Times New Roman" panose="02020603050405020304" pitchFamily="18" charset="0"/>
            </a:endParaRPr>
          </a:p>
        </p:txBody>
      </p:sp>
      <p:sp>
        <p:nvSpPr>
          <p:cNvPr id="7" name="Titel 1">
            <a:extLst>
              <a:ext uri="{FF2B5EF4-FFF2-40B4-BE49-F238E27FC236}">
                <a16:creationId xmlns:a16="http://schemas.microsoft.com/office/drawing/2014/main" id="{DFAD90A3-6E6F-BCCB-CDFC-14DBD62E41F5}"/>
              </a:ext>
            </a:extLst>
          </p:cNvPr>
          <p:cNvSpPr txBox="1">
            <a:spLocks/>
          </p:cNvSpPr>
          <p:nvPr/>
        </p:nvSpPr>
        <p:spPr>
          <a:xfrm>
            <a:off x="6276976" y="1469097"/>
            <a:ext cx="5314948" cy="397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500" b="1" dirty="0">
                <a:solidFill>
                  <a:srgbClr val="134D4F"/>
                </a:solidFill>
                <a:latin typeface="Franklin Gothic Book" panose="020B0503020102020204" pitchFamily="34" charset="0"/>
                <a:ea typeface="Aptos" panose="020B0004020202020204" pitchFamily="34" charset="0"/>
                <a:cs typeface="Times New Roman" panose="02020603050405020304" pitchFamily="18" charset="0"/>
              </a:rPr>
              <a:t>SCHLÜSSELDATEN</a:t>
            </a:r>
          </a:p>
        </p:txBody>
      </p:sp>
      <p:sp>
        <p:nvSpPr>
          <p:cNvPr id="8" name="Rechteck 7">
            <a:extLst>
              <a:ext uri="{FF2B5EF4-FFF2-40B4-BE49-F238E27FC236}">
                <a16:creationId xmlns:a16="http://schemas.microsoft.com/office/drawing/2014/main" id="{62C392C6-CD2D-3776-11E0-0AED864B3787}"/>
              </a:ext>
            </a:extLst>
          </p:cNvPr>
          <p:cNvSpPr/>
          <p:nvPr/>
        </p:nvSpPr>
        <p:spPr>
          <a:xfrm>
            <a:off x="6276976" y="3002348"/>
            <a:ext cx="4572000" cy="2064504"/>
          </a:xfrm>
          <a:prstGeom prst="rect">
            <a:avLst/>
          </a:prstGeom>
          <a:gradFill flip="none" rotWithShape="1">
            <a:gsLst>
              <a:gs pos="48000">
                <a:srgbClr val="134D4F">
                  <a:alpha val="57000"/>
                </a:srgbClr>
              </a:gs>
              <a:gs pos="100000">
                <a:srgbClr val="134D4F"/>
              </a:gs>
              <a:gs pos="75000">
                <a:srgbClr val="134D4F">
                  <a:alpha val="94000"/>
                  <a:lumMod val="95000"/>
                  <a:lumOff val="5000"/>
                </a:srgbClr>
              </a:gs>
              <a:gs pos="28000">
                <a:srgbClr val="134D4F">
                  <a:alpha val="94000"/>
                </a:srgbClr>
              </a:gs>
              <a:gs pos="0">
                <a:srgbClr val="134D4F">
                  <a:lumMod val="100000"/>
                  <a:alpha val="71000"/>
                </a:srgbClr>
              </a:gs>
            </a:gsLst>
            <a:lin ang="108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Font typeface="Arial" panose="020B0604020202020204" pitchFamily="34" charset="0"/>
              <a:buNone/>
            </a:pPr>
            <a:endParaRPr lang="de-DE" sz="1050" b="1" kern="100" dirty="0">
              <a:latin typeface="Franklin Gothic Book" panose="020B0503020102020204" pitchFamily="34" charset="0"/>
            </a:endParaRPr>
          </a:p>
          <a:p>
            <a:pPr marL="0" indent="0">
              <a:lnSpc>
                <a:spcPct val="120000"/>
              </a:lnSpc>
              <a:spcBef>
                <a:spcPts val="0"/>
              </a:spcBef>
              <a:buFont typeface="Arial" panose="020B0604020202020204" pitchFamily="34" charset="0"/>
              <a:buNone/>
            </a:pPr>
            <a:r>
              <a:rPr lang="de-DE" sz="1500" b="1" kern="100" dirty="0">
                <a:latin typeface="Franklin Gothic Book" panose="020B0503020102020204" pitchFamily="34" charset="0"/>
              </a:rPr>
              <a:t>3 GUTE GRÜNDE FÜR IHR ENGAGEMENT</a:t>
            </a:r>
          </a:p>
          <a:p>
            <a:pPr marL="0" indent="0">
              <a:lnSpc>
                <a:spcPct val="120000"/>
              </a:lnSpc>
              <a:spcBef>
                <a:spcPts val="0"/>
              </a:spcBef>
              <a:buFont typeface="Arial" panose="020B0604020202020204" pitchFamily="34" charset="0"/>
              <a:buNone/>
            </a:pPr>
            <a:endParaRPr lang="de-DE" sz="1200" b="1" kern="100" dirty="0">
              <a:latin typeface="Franklin Gothic Book" panose="020B0503020102020204" pitchFamily="34" charset="0"/>
            </a:endParaRPr>
          </a:p>
          <a:p>
            <a:pPr marL="0" indent="0">
              <a:lnSpc>
                <a:spcPct val="120000"/>
              </a:lnSpc>
              <a:spcBef>
                <a:spcPts val="0"/>
              </a:spcBef>
              <a:buFont typeface="Arial" panose="020B0604020202020204" pitchFamily="34" charset="0"/>
              <a:buNone/>
              <a:tabLst>
                <a:tab pos="266700" algn="l"/>
              </a:tabLst>
            </a:pPr>
            <a:r>
              <a:rPr lang="de-DE" sz="1200" kern="100" dirty="0">
                <a:latin typeface="Franklin Gothic Book" panose="020B0503020102020204" pitchFamily="34" charset="0"/>
              </a:rPr>
              <a:t>	Inspiration finden: Hier erleben Sie Innovation an der 	Schnittstelle KI und Energie.</a:t>
            </a:r>
          </a:p>
          <a:p>
            <a:pPr marL="0" indent="0">
              <a:lnSpc>
                <a:spcPct val="120000"/>
              </a:lnSpc>
              <a:spcBef>
                <a:spcPts val="0"/>
              </a:spcBef>
              <a:buFont typeface="Arial" panose="020B0604020202020204" pitchFamily="34" charset="0"/>
              <a:buNone/>
              <a:tabLst>
                <a:tab pos="266700" algn="l"/>
              </a:tabLst>
            </a:pPr>
            <a:r>
              <a:rPr lang="de-DE" sz="1200" kern="100" dirty="0">
                <a:latin typeface="Franklin Gothic Book" panose="020B0503020102020204" pitchFamily="34" charset="0"/>
              </a:rPr>
              <a:t>	Aktiv gestalten: Hier gibt es gemeinsames Arbeiten und 	Austausch zu den KI-Themen der Energiewelt. </a:t>
            </a:r>
          </a:p>
          <a:p>
            <a:pPr marL="0" indent="0">
              <a:lnSpc>
                <a:spcPct val="120000"/>
              </a:lnSpc>
              <a:spcBef>
                <a:spcPts val="0"/>
              </a:spcBef>
              <a:buFont typeface="Arial" panose="020B0604020202020204" pitchFamily="34" charset="0"/>
              <a:buNone/>
              <a:tabLst>
                <a:tab pos="266700" algn="l"/>
              </a:tabLst>
            </a:pPr>
            <a:r>
              <a:rPr lang="de-DE" sz="1200" kern="100" dirty="0">
                <a:latin typeface="Franklin Gothic Book" panose="020B0503020102020204" pitchFamily="34" charset="0"/>
              </a:rPr>
              <a:t>	Netzwerk schaffen und stärken: Hier treffen Sie die Menschen, 	die den Wandel der Energiewirtschaft und die Digitalisierung 	vorantreiben.</a:t>
            </a:r>
          </a:p>
          <a:p>
            <a:pPr algn="ctr"/>
            <a:endParaRPr lang="de-DE" sz="1200" dirty="0"/>
          </a:p>
        </p:txBody>
      </p:sp>
      <p:pic>
        <p:nvPicPr>
          <p:cNvPr id="9" name="Grafik 8" descr="Kontrollkästchen aktiviert mit einfarbiger Füllung">
            <a:extLst>
              <a:ext uri="{FF2B5EF4-FFF2-40B4-BE49-F238E27FC236}">
                <a16:creationId xmlns:a16="http://schemas.microsoft.com/office/drawing/2014/main" id="{2C03801B-FD40-6488-392B-C3C0F24C63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1810" y="3619504"/>
            <a:ext cx="329595" cy="329595"/>
          </a:xfrm>
          <a:prstGeom prst="rect">
            <a:avLst/>
          </a:prstGeom>
        </p:spPr>
      </p:pic>
      <p:pic>
        <p:nvPicPr>
          <p:cNvPr id="10" name="Grafik 9" descr="Kontrollkästchen aktiviert mit einfarbiger Füllung">
            <a:extLst>
              <a:ext uri="{FF2B5EF4-FFF2-40B4-BE49-F238E27FC236}">
                <a16:creationId xmlns:a16="http://schemas.microsoft.com/office/drawing/2014/main" id="{B338D057-18DE-DD25-1B64-E34E3EA3FE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1810" y="4055487"/>
            <a:ext cx="329595" cy="329595"/>
          </a:xfrm>
          <a:prstGeom prst="rect">
            <a:avLst/>
          </a:prstGeom>
        </p:spPr>
      </p:pic>
      <p:pic>
        <p:nvPicPr>
          <p:cNvPr id="11" name="Grafik 10" descr="Kontrollkästchen aktiviert mit einfarbiger Füllung">
            <a:extLst>
              <a:ext uri="{FF2B5EF4-FFF2-40B4-BE49-F238E27FC236}">
                <a16:creationId xmlns:a16="http://schemas.microsoft.com/office/drawing/2014/main" id="{939E22D6-CA05-1025-417A-F836B7E0B7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31809" y="4491050"/>
            <a:ext cx="329595" cy="329595"/>
          </a:xfrm>
          <a:prstGeom prst="rect">
            <a:avLst/>
          </a:prstGeom>
        </p:spPr>
      </p:pic>
      <p:sp>
        <p:nvSpPr>
          <p:cNvPr id="12" name="Textfeld 11">
            <a:extLst>
              <a:ext uri="{FF2B5EF4-FFF2-40B4-BE49-F238E27FC236}">
                <a16:creationId xmlns:a16="http://schemas.microsoft.com/office/drawing/2014/main" id="{77E47CD4-D083-0216-C595-AF4055B37074}"/>
              </a:ext>
            </a:extLst>
          </p:cNvPr>
          <p:cNvSpPr txBox="1"/>
          <p:nvPr/>
        </p:nvSpPr>
        <p:spPr>
          <a:xfrm>
            <a:off x="8791574" y="563801"/>
            <a:ext cx="3114675" cy="584775"/>
          </a:xfrm>
          <a:prstGeom prst="rect">
            <a:avLst/>
          </a:prstGeom>
          <a:noFill/>
        </p:spPr>
        <p:txBody>
          <a:bodyPr wrap="square" rtlCol="0">
            <a:spAutoFit/>
          </a:bodyPr>
          <a:lstStyle/>
          <a:p>
            <a:r>
              <a:rPr lang="de-DE" sz="3200" b="1" cap="small" dirty="0">
                <a:solidFill>
                  <a:srgbClr val="134D4F"/>
                </a:solidFill>
                <a:latin typeface="Franklin Gothic Book" panose="020B0503020102020204" pitchFamily="34" charset="0"/>
              </a:rPr>
              <a:t>Einleitung</a:t>
            </a:r>
          </a:p>
        </p:txBody>
      </p:sp>
      <p:sp>
        <p:nvSpPr>
          <p:cNvPr id="2" name="Titel 1">
            <a:extLst>
              <a:ext uri="{FF2B5EF4-FFF2-40B4-BE49-F238E27FC236}">
                <a16:creationId xmlns:a16="http://schemas.microsoft.com/office/drawing/2014/main" id="{9FFB737A-FF6F-162B-1AA5-C3B509F4880C}"/>
              </a:ext>
            </a:extLst>
          </p:cNvPr>
          <p:cNvSpPr txBox="1">
            <a:spLocks/>
          </p:cNvSpPr>
          <p:nvPr/>
        </p:nvSpPr>
        <p:spPr>
          <a:xfrm>
            <a:off x="600074" y="1469096"/>
            <a:ext cx="5495925" cy="397803"/>
          </a:xfrm>
          <a:prstGeom prst="rect">
            <a:avLst/>
          </a:prstGeom>
          <a:solidFill>
            <a:srgbClr val="134D4F"/>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500" b="1" cap="small" dirty="0">
                <a:solidFill>
                  <a:schemeClr val="bg1"/>
                </a:solidFill>
                <a:latin typeface="Franklin Gothic Book" panose="020B0503020102020204" pitchFamily="34" charset="0"/>
                <a:ea typeface="Aptos" panose="020B0004020202020204" pitchFamily="34" charset="0"/>
                <a:cs typeface="Times New Roman" panose="02020603050405020304" pitchFamily="18" charset="0"/>
              </a:rPr>
              <a:t>GESTALTEN SIE DIE KI-ZUKUNFT DER ENERGIEWIRTSCHAFT AKTIV MIT</a:t>
            </a:r>
          </a:p>
        </p:txBody>
      </p:sp>
    </p:spTree>
    <p:extLst>
      <p:ext uri="{BB962C8B-B14F-4D97-AF65-F5344CB8AC3E}">
        <p14:creationId xmlns:p14="http://schemas.microsoft.com/office/powerpoint/2010/main" val="1769972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2DAF28D-B399-1B86-DD63-82BF2EF86B65}"/>
              </a:ext>
            </a:extLst>
          </p:cNvPr>
          <p:cNvSpPr>
            <a:spLocks noGrp="1"/>
          </p:cNvSpPr>
          <p:nvPr>
            <p:ph idx="1"/>
          </p:nvPr>
        </p:nvSpPr>
        <p:spPr>
          <a:xfrm>
            <a:off x="586833" y="1419640"/>
            <a:ext cx="5314949" cy="2942492"/>
          </a:xfrm>
        </p:spPr>
        <p:txBody>
          <a:bodyPr>
            <a:noAutofit/>
          </a:bodyPr>
          <a:lstStyle/>
          <a:p>
            <a:pPr marL="0" indent="0">
              <a:lnSpc>
                <a:spcPct val="120000"/>
              </a:lnSpc>
              <a:spcBef>
                <a:spcPts val="0"/>
              </a:spcBef>
              <a:spcAft>
                <a:spcPts val="300"/>
              </a:spcAft>
              <a:buNone/>
            </a:pPr>
            <a:r>
              <a:rPr lang="de-DE" sz="1500" b="1" dirty="0">
                <a:solidFill>
                  <a:srgbClr val="134D4F"/>
                </a:solidFill>
                <a:effectLst/>
                <a:latin typeface="Franklin Gothic Book" panose="020B0503020102020204" pitchFamily="34" charset="0"/>
                <a:ea typeface="Aptos" panose="020B0004020202020204" pitchFamily="34" charset="0"/>
                <a:cs typeface="Times New Roman" panose="02020603050405020304" pitchFamily="18" charset="0"/>
              </a:rPr>
              <a:t>Die Chancen durch die KI für die Energiewirtschaft sind enorm.</a:t>
            </a:r>
            <a:endParaRPr lang="de-DE" sz="1500" kern="100" dirty="0">
              <a:effectLst/>
              <a:latin typeface="Franklin Gothic Book" panose="020B0503020102020204" pitchFamily="34" charset="0"/>
              <a:ea typeface="Aptos" panose="020B0004020202020204" pitchFamily="34" charset="0"/>
              <a:cs typeface="Times New Roman" panose="02020603050405020304" pitchFamily="18" charset="0"/>
            </a:endParaRPr>
          </a:p>
          <a:p>
            <a:pPr>
              <a:lnSpc>
                <a:spcPct val="120000"/>
              </a:lnSpc>
              <a:spcBef>
                <a:spcPts val="0"/>
              </a:spcBef>
              <a:buFont typeface="Wingdings" panose="05000000000000000000" pitchFamily="2" charset="2"/>
              <a:buChar char="Ø"/>
            </a:pP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Steigende Nachfrage nach intelligenten Lösungen</a:t>
            </a:r>
          </a:p>
          <a:p>
            <a:pPr>
              <a:lnSpc>
                <a:spcPct val="120000"/>
              </a:lnSpc>
              <a:spcBef>
                <a:spcPts val="0"/>
              </a:spcBef>
              <a:buFont typeface="Wingdings" panose="05000000000000000000" pitchFamily="2" charset="2"/>
              <a:buChar char="Ø"/>
            </a:pP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Effizienzsteigerungen in Prozessen, bei der Stromverteilung, im Betrieb von EE-Anlagen</a:t>
            </a:r>
          </a:p>
          <a:p>
            <a:pPr>
              <a:lnSpc>
                <a:spcPct val="120000"/>
              </a:lnSpc>
              <a:spcBef>
                <a:spcPts val="0"/>
              </a:spcBef>
              <a:buFont typeface="Wingdings" panose="05000000000000000000" pitchFamily="2" charset="2"/>
              <a:buChar char="Ø"/>
            </a:pP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Immenser Strombedarf der KI-Rechenzentren</a:t>
            </a:r>
          </a:p>
          <a:p>
            <a:pPr marL="0" indent="0">
              <a:lnSpc>
                <a:spcPct val="120000"/>
              </a:lnSpc>
              <a:spcBef>
                <a:spcPts val="0"/>
              </a:spcBef>
              <a:buNone/>
            </a:pPr>
            <a:endParaRPr lang="de-DE" sz="1200" kern="100" dirty="0">
              <a:latin typeface="Franklin Gothic Book" panose="020B0503020102020204" pitchFamily="34" charset="0"/>
              <a:ea typeface="Aptos" panose="020B0004020202020204" pitchFamily="34" charset="0"/>
              <a:cs typeface="Times New Roman" panose="02020603050405020304" pitchFamily="18" charset="0"/>
            </a:endParaRPr>
          </a:p>
          <a:p>
            <a:pPr marL="0" indent="0">
              <a:lnSpc>
                <a:spcPct val="120000"/>
              </a:lnSpc>
              <a:spcBef>
                <a:spcPts val="0"/>
              </a:spcBef>
              <a:spcAft>
                <a:spcPts val="300"/>
              </a:spcAft>
              <a:buNone/>
            </a:pPr>
            <a:r>
              <a:rPr lang="de-DE" sz="1500" b="1" dirty="0">
                <a:solidFill>
                  <a:srgbClr val="134D4F"/>
                </a:solidFill>
                <a:latin typeface="Franklin Gothic Book" panose="020B0503020102020204" pitchFamily="34" charset="0"/>
                <a:ea typeface="Aptos" panose="020B0004020202020204" pitchFamily="34" charset="0"/>
                <a:cs typeface="Times New Roman" panose="02020603050405020304" pitchFamily="18" charset="0"/>
              </a:rPr>
              <a:t>KI ist einer der wichtigsten Treiber der digitalen Transformation</a:t>
            </a:r>
            <a:endParaRPr lang="de-DE" sz="1500" b="1" dirty="0">
              <a:solidFill>
                <a:srgbClr val="134D4F"/>
              </a:solidFill>
              <a:latin typeface="Franklin Gothic Book" panose="020B0503020102020204" pitchFamily="34" charset="0"/>
            </a:endParaRPr>
          </a:p>
          <a:p>
            <a:pPr>
              <a:lnSpc>
                <a:spcPct val="120000"/>
              </a:lnSpc>
              <a:spcBef>
                <a:spcPts val="0"/>
              </a:spcBef>
              <a:buFont typeface="Wingdings" panose="05000000000000000000" pitchFamily="2" charset="2"/>
              <a:buChar char="Ø"/>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Es braucht eine klare Definition der Herausforderungen für das Gelingen der digitalen Transformation.</a:t>
            </a:r>
          </a:p>
          <a:p>
            <a:pPr>
              <a:lnSpc>
                <a:spcPct val="120000"/>
              </a:lnSpc>
              <a:spcBef>
                <a:spcPts val="0"/>
              </a:spcBef>
              <a:buFont typeface="Wingdings" panose="05000000000000000000" pitchFamily="2" charset="2"/>
              <a:buChar char="Ø"/>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Es braucht eine umfassende und strukturierte Datenlage.</a:t>
            </a:r>
          </a:p>
          <a:p>
            <a:pPr>
              <a:lnSpc>
                <a:spcPct val="120000"/>
              </a:lnSpc>
              <a:spcBef>
                <a:spcPts val="0"/>
              </a:spcBef>
              <a:buFont typeface="Wingdings" panose="05000000000000000000" pitchFamily="2" charset="2"/>
              <a:buChar char="Ø"/>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Es braucht verlässliche Rahmenbedingungen - für die Energiewirtschaft, für die KI-Wirtschaft und für die Investoren. </a:t>
            </a:r>
          </a:p>
          <a:p>
            <a:pPr marL="0" indent="0">
              <a:lnSpc>
                <a:spcPct val="120000"/>
              </a:lnSpc>
              <a:spcBef>
                <a:spcPts val="0"/>
              </a:spcBef>
              <a:buNone/>
            </a:pPr>
            <a:endPar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31AC742C-ED08-A76D-EFA9-22EBB6984077}"/>
              </a:ext>
            </a:extLst>
          </p:cNvPr>
          <p:cNvSpPr txBox="1"/>
          <p:nvPr/>
        </p:nvSpPr>
        <p:spPr>
          <a:xfrm>
            <a:off x="8791574" y="575231"/>
            <a:ext cx="3114675" cy="584775"/>
          </a:xfrm>
          <a:prstGeom prst="rect">
            <a:avLst/>
          </a:prstGeom>
          <a:noFill/>
        </p:spPr>
        <p:txBody>
          <a:bodyPr wrap="square" rtlCol="0">
            <a:spAutoFit/>
          </a:bodyPr>
          <a:lstStyle/>
          <a:p>
            <a:r>
              <a:rPr lang="de-DE" sz="3200" b="1" cap="small" dirty="0">
                <a:solidFill>
                  <a:srgbClr val="134D4F"/>
                </a:solidFill>
                <a:latin typeface="Franklin Gothic Book" panose="020B0503020102020204" pitchFamily="34" charset="0"/>
              </a:rPr>
              <a:t>Unser WHY</a:t>
            </a:r>
          </a:p>
        </p:txBody>
      </p:sp>
      <p:sp>
        <p:nvSpPr>
          <p:cNvPr id="5" name="Titel 1">
            <a:extLst>
              <a:ext uri="{FF2B5EF4-FFF2-40B4-BE49-F238E27FC236}">
                <a16:creationId xmlns:a16="http://schemas.microsoft.com/office/drawing/2014/main" id="{D70363B0-4D45-2650-F037-735A6702793F}"/>
              </a:ext>
            </a:extLst>
          </p:cNvPr>
          <p:cNvSpPr txBox="1">
            <a:spLocks/>
          </p:cNvSpPr>
          <p:nvPr/>
        </p:nvSpPr>
        <p:spPr>
          <a:xfrm>
            <a:off x="6451357" y="1512645"/>
            <a:ext cx="5314948" cy="397803"/>
          </a:xfrm>
          <a:prstGeom prst="rect">
            <a:avLst/>
          </a:prstGeom>
          <a:solidFill>
            <a:srgbClr val="134D4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500" b="1" dirty="0">
                <a:solidFill>
                  <a:schemeClr val="bg1"/>
                </a:solidFill>
                <a:latin typeface="Franklin Gothic Book" panose="020B0503020102020204" pitchFamily="34" charset="0"/>
                <a:ea typeface="Aptos" panose="020B0004020202020204" pitchFamily="34" charset="0"/>
                <a:cs typeface="Times New Roman" panose="02020603050405020304" pitchFamily="18" charset="0"/>
              </a:rPr>
              <a:t>GESTALTEN SIE DIE DIGITALE TRANSFORMATION MIT </a:t>
            </a:r>
            <a:endParaRPr lang="de-DE" sz="1500" dirty="0">
              <a:solidFill>
                <a:schemeClr val="bg1"/>
              </a:solidFill>
            </a:endParaRPr>
          </a:p>
        </p:txBody>
      </p:sp>
      <p:sp>
        <p:nvSpPr>
          <p:cNvPr id="6" name="Inhaltsplatzhalter 2">
            <a:extLst>
              <a:ext uri="{FF2B5EF4-FFF2-40B4-BE49-F238E27FC236}">
                <a16:creationId xmlns:a16="http://schemas.microsoft.com/office/drawing/2014/main" id="{064C92C1-413C-16B4-4E63-751BFC7B084E}"/>
              </a:ext>
            </a:extLst>
          </p:cNvPr>
          <p:cNvSpPr txBox="1">
            <a:spLocks/>
          </p:cNvSpPr>
          <p:nvPr/>
        </p:nvSpPr>
        <p:spPr>
          <a:xfrm>
            <a:off x="6791093" y="2131790"/>
            <a:ext cx="4974594" cy="1518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Gestalten Sie mit KI das Energiesystem von morgen, denken Sie Energie neu.</a:t>
            </a:r>
          </a:p>
          <a:p>
            <a:pPr marL="0" indent="0">
              <a:lnSpc>
                <a:spcPct val="120000"/>
              </a:lnSpc>
              <a:spcBef>
                <a:spcPts val="0"/>
              </a:spcBef>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Positionieren Sie sich und Ihr Unternehmen als Vorreiter in einem der spannendsten Zukunftsfelder unserer Zeit.</a:t>
            </a:r>
          </a:p>
          <a:p>
            <a:pPr marL="0" indent="0">
              <a:lnSpc>
                <a:spcPct val="120000"/>
              </a:lnSpc>
              <a:spcBef>
                <a:spcPts val="0"/>
              </a:spcBef>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Nutzen Sie die Chancen und die Inspiration des Summit für sich und Ihr Unternehmen. </a:t>
            </a:r>
          </a:p>
        </p:txBody>
      </p:sp>
      <p:sp>
        <p:nvSpPr>
          <p:cNvPr id="7" name="Titel 1">
            <a:extLst>
              <a:ext uri="{FF2B5EF4-FFF2-40B4-BE49-F238E27FC236}">
                <a16:creationId xmlns:a16="http://schemas.microsoft.com/office/drawing/2014/main" id="{6AF86043-2393-5AAB-E0E0-542DAC3F1F6C}"/>
              </a:ext>
            </a:extLst>
          </p:cNvPr>
          <p:cNvSpPr txBox="1">
            <a:spLocks/>
          </p:cNvSpPr>
          <p:nvPr/>
        </p:nvSpPr>
        <p:spPr>
          <a:xfrm>
            <a:off x="6496606" y="3946245"/>
            <a:ext cx="5314948" cy="491378"/>
          </a:xfrm>
          <a:prstGeom prst="rect">
            <a:avLst/>
          </a:prstGeom>
          <a:solidFill>
            <a:srgbClr val="134D4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500" b="1" dirty="0">
                <a:solidFill>
                  <a:schemeClr val="bg1"/>
                </a:solidFill>
                <a:latin typeface="Franklin Gothic Book" panose="020B0503020102020204" pitchFamily="34" charset="0"/>
                <a:ea typeface="Aptos" panose="020B0004020202020204" pitchFamily="34" charset="0"/>
                <a:cs typeface="Times New Roman" panose="02020603050405020304" pitchFamily="18" charset="0"/>
              </a:rPr>
              <a:t>TREFFEN SIE DIE ENTSCHEIDER*INNEN UND EXPERT*INNEN AUS KI UND ENERGIE </a:t>
            </a:r>
            <a:endParaRPr lang="de-DE" sz="1500" dirty="0">
              <a:solidFill>
                <a:schemeClr val="bg1"/>
              </a:solidFill>
            </a:endParaRPr>
          </a:p>
        </p:txBody>
      </p:sp>
      <p:pic>
        <p:nvPicPr>
          <p:cNvPr id="8" name="Grafik 7" descr="Ziel Silhouette">
            <a:extLst>
              <a:ext uri="{FF2B5EF4-FFF2-40B4-BE49-F238E27FC236}">
                <a16:creationId xmlns:a16="http://schemas.microsoft.com/office/drawing/2014/main" id="{9CF34125-C144-338A-6F9C-47162CA827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1321" y="2189381"/>
            <a:ext cx="409654" cy="409654"/>
          </a:xfrm>
          <a:prstGeom prst="rect">
            <a:avLst/>
          </a:prstGeom>
        </p:spPr>
      </p:pic>
      <p:pic>
        <p:nvPicPr>
          <p:cNvPr id="9" name="Grafik 8" descr="Ziel Silhouette">
            <a:extLst>
              <a:ext uri="{FF2B5EF4-FFF2-40B4-BE49-F238E27FC236}">
                <a16:creationId xmlns:a16="http://schemas.microsoft.com/office/drawing/2014/main" id="{2AAD69DA-29F7-D99A-53AA-396901F873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1927" y="2632933"/>
            <a:ext cx="409654" cy="409654"/>
          </a:xfrm>
          <a:prstGeom prst="rect">
            <a:avLst/>
          </a:prstGeom>
        </p:spPr>
      </p:pic>
      <p:pic>
        <p:nvPicPr>
          <p:cNvPr id="10" name="Grafik 9" descr="Ziel Silhouette">
            <a:extLst>
              <a:ext uri="{FF2B5EF4-FFF2-40B4-BE49-F238E27FC236}">
                <a16:creationId xmlns:a16="http://schemas.microsoft.com/office/drawing/2014/main" id="{CA970561-6768-5275-3147-314342397A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1867" y="3051052"/>
            <a:ext cx="409654" cy="409654"/>
          </a:xfrm>
          <a:prstGeom prst="rect">
            <a:avLst/>
          </a:prstGeom>
        </p:spPr>
      </p:pic>
    </p:spTree>
    <p:extLst>
      <p:ext uri="{BB962C8B-B14F-4D97-AF65-F5344CB8AC3E}">
        <p14:creationId xmlns:p14="http://schemas.microsoft.com/office/powerpoint/2010/main" val="428121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B0946AC-0828-CF3D-29CB-A8FF531CB922}"/>
              </a:ext>
            </a:extLst>
          </p:cNvPr>
          <p:cNvSpPr>
            <a:spLocks noGrp="1"/>
          </p:cNvSpPr>
          <p:nvPr>
            <p:ph idx="1"/>
          </p:nvPr>
        </p:nvSpPr>
        <p:spPr>
          <a:xfrm>
            <a:off x="586833" y="1266093"/>
            <a:ext cx="11008806" cy="2086707"/>
          </a:xfrm>
        </p:spPr>
        <p:txBody>
          <a:bodyPr>
            <a:noAutofit/>
          </a:bodyPr>
          <a:lstStyle/>
          <a:p>
            <a:pPr marL="0" indent="0">
              <a:lnSpc>
                <a:spcPct val="120000"/>
              </a:lnSpc>
              <a:spcBef>
                <a:spcPts val="0"/>
              </a:spcBef>
              <a:spcAft>
                <a:spcPts val="300"/>
              </a:spcAft>
              <a:buNone/>
            </a:pPr>
            <a:r>
              <a:rPr lang="de-DE" sz="1500" b="1" dirty="0">
                <a:solidFill>
                  <a:srgbClr val="134D4F"/>
                </a:solidFill>
                <a:effectLst/>
                <a:latin typeface="Franklin Gothic Book" panose="020B0503020102020204" pitchFamily="34" charset="0"/>
                <a:ea typeface="Aptos" panose="020B0004020202020204" pitchFamily="34" charset="0"/>
                <a:cs typeface="Times New Roman" panose="02020603050405020304" pitchFamily="18" charset="0"/>
              </a:rPr>
              <a:t>Unternehmen, die am AI Energy Summit 2025 teilgenommen haben:</a:t>
            </a:r>
          </a:p>
          <a:p>
            <a:pPr marL="0" indent="0">
              <a:lnSpc>
                <a:spcPct val="120000"/>
              </a:lnSpc>
              <a:spcBef>
                <a:spcPts val="0"/>
              </a:spcBef>
              <a:spcAft>
                <a:spcPts val="300"/>
              </a:spcAft>
              <a:buNone/>
            </a:pPr>
            <a:endParaRPr lang="de-DE" sz="500" kern="100" dirty="0">
              <a:effectLst/>
              <a:latin typeface="Franklin Gothic Book" panose="020B0503020102020204" pitchFamily="34" charset="0"/>
              <a:ea typeface="Aptos" panose="020B0004020202020204" pitchFamily="34" charset="0"/>
              <a:cs typeface="Times New Roman" panose="02020603050405020304" pitchFamily="18" charset="0"/>
            </a:endParaRPr>
          </a:p>
          <a:p>
            <a:pPr marL="0" indent="0">
              <a:lnSpc>
                <a:spcPct val="120000"/>
              </a:lnSpc>
              <a:spcBef>
                <a:spcPts val="0"/>
              </a:spcBef>
              <a:spcAft>
                <a:spcPts val="300"/>
              </a:spcAft>
              <a:buNone/>
            </a:pP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AdOrga</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Solutions GmbH  |  Alois Müller GmbH  |  Brigitte Dyck, Autorin, Keynote Speakerin  |  Conexio-PSE GmbH  |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Cyfidelity</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Security Services GmbH  |  EnBW Energie Baden-Württemberg AG  |  Forschungszentrum Jülich GmbH  |  Fronius International GmbH  |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Glomas</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Deutschland GmbH  |  GP Joule GmbH  |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gunnercooke</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GmbH  |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HickethierX</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MaibornWolff</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GmbH  |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MaRosch</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  Messe Augsburg ASMV GmbH  |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meteocontrol</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GmbH  |  Next Kraftwerke  |  ÖKO-HAUS GmbH  |  Panasonic Industry Europe GmbH  |  power2nature GmbH  |  q-</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bility</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GmbH  |  RAUSCH Technology GmbH  |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secida</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AG  |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SkillUP</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  Smart Solar Consulting  |  Solar AI Twin  |  Solar Promotion GmbH  |  sonnen GmbH  |  Stadtwerke München  |  SUSTAINMENT  |  Technische Hochschule Augsburg  |  Technische Hochschule Rosenheim  |  Technische Hochschule Ulm  |  The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MathWorks</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GmbH  |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Trianel</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GmbH  |  Weidmüller GTI Software GmbH  |  Zählerfreunde</a:t>
            </a:r>
            <a:endParaRPr lang="de-DE" sz="1200" kern="100" dirty="0">
              <a:latin typeface="Franklin Gothic Book" panose="020B0503020102020204" pitchFamily="34" charset="0"/>
              <a:ea typeface="Aptos" panose="020B000402020202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BAF9F36A-7A14-1BDE-2538-860748674A57}"/>
              </a:ext>
            </a:extLst>
          </p:cNvPr>
          <p:cNvSpPr txBox="1"/>
          <p:nvPr/>
        </p:nvSpPr>
        <p:spPr>
          <a:xfrm>
            <a:off x="8267700" y="563801"/>
            <a:ext cx="3638549" cy="584775"/>
          </a:xfrm>
          <a:prstGeom prst="rect">
            <a:avLst/>
          </a:prstGeom>
          <a:noFill/>
        </p:spPr>
        <p:txBody>
          <a:bodyPr wrap="square" rtlCol="0">
            <a:spAutoFit/>
          </a:bodyPr>
          <a:lstStyle/>
          <a:p>
            <a:r>
              <a:rPr lang="de-DE" sz="3200" b="1" cap="small" dirty="0">
                <a:solidFill>
                  <a:srgbClr val="134D4F"/>
                </a:solidFill>
                <a:latin typeface="Franklin Gothic Book" panose="020B0503020102020204" pitchFamily="34" charset="0"/>
              </a:rPr>
              <a:t>Teilnehmende</a:t>
            </a:r>
          </a:p>
        </p:txBody>
      </p:sp>
      <p:sp>
        <p:nvSpPr>
          <p:cNvPr id="10" name="Textfeld 9">
            <a:extLst>
              <a:ext uri="{FF2B5EF4-FFF2-40B4-BE49-F238E27FC236}">
                <a16:creationId xmlns:a16="http://schemas.microsoft.com/office/drawing/2014/main" id="{9F97C850-5BF0-427A-5519-302C7BE48080}"/>
              </a:ext>
            </a:extLst>
          </p:cNvPr>
          <p:cNvSpPr txBox="1"/>
          <p:nvPr/>
        </p:nvSpPr>
        <p:spPr>
          <a:xfrm>
            <a:off x="242449" y="5765681"/>
            <a:ext cx="2806713" cy="246221"/>
          </a:xfrm>
          <a:prstGeom prst="rect">
            <a:avLst/>
          </a:prstGeom>
          <a:noFill/>
        </p:spPr>
        <p:txBody>
          <a:bodyPr wrap="square" rtlCol="0">
            <a:spAutoFit/>
          </a:bodyPr>
          <a:lstStyle/>
          <a:p>
            <a:r>
              <a:rPr lang="en-US" sz="1000" dirty="0">
                <a:latin typeface="Franklin Gothic Book" panose="020B0503020102020204" pitchFamily="34" charset="0"/>
              </a:rPr>
              <a:t>Bilder: </a:t>
            </a:r>
            <a:r>
              <a:rPr lang="en-US" sz="1000" dirty="0" err="1">
                <a:latin typeface="Franklin Gothic Book" panose="020B0503020102020204" pitchFamily="34" charset="0"/>
              </a:rPr>
              <a:t>meteocontrol</a:t>
            </a:r>
            <a:r>
              <a:rPr lang="en-US" sz="1000" dirty="0">
                <a:latin typeface="Franklin Gothic Book" panose="020B0503020102020204" pitchFamily="34" charset="0"/>
              </a:rPr>
              <a:t> 2025</a:t>
            </a:r>
            <a:endParaRPr lang="de-DE" sz="1000" dirty="0">
              <a:latin typeface="Franklin Gothic Book" panose="020B0503020102020204" pitchFamily="34" charset="0"/>
            </a:endParaRPr>
          </a:p>
        </p:txBody>
      </p:sp>
      <p:pic>
        <p:nvPicPr>
          <p:cNvPr id="16" name="Grafik 15">
            <a:extLst>
              <a:ext uri="{FF2B5EF4-FFF2-40B4-BE49-F238E27FC236}">
                <a16:creationId xmlns:a16="http://schemas.microsoft.com/office/drawing/2014/main" id="{7FFE9BFA-DBAD-6E38-6ABD-2135837088B3}"/>
              </a:ext>
            </a:extLst>
          </p:cNvPr>
          <p:cNvPicPr>
            <a:picLocks noChangeAspect="1"/>
          </p:cNvPicPr>
          <p:nvPr/>
        </p:nvPicPr>
        <p:blipFill>
          <a:blip r:embed="rId2"/>
          <a:stretch>
            <a:fillRect/>
          </a:stretch>
        </p:blipFill>
        <p:spPr>
          <a:xfrm>
            <a:off x="5516927" y="4025857"/>
            <a:ext cx="2463927" cy="1644735"/>
          </a:xfrm>
          <a:prstGeom prst="rect">
            <a:avLst/>
          </a:prstGeom>
        </p:spPr>
      </p:pic>
      <p:pic>
        <p:nvPicPr>
          <p:cNvPr id="20" name="Grafik 19">
            <a:extLst>
              <a:ext uri="{FF2B5EF4-FFF2-40B4-BE49-F238E27FC236}">
                <a16:creationId xmlns:a16="http://schemas.microsoft.com/office/drawing/2014/main" id="{36DD4306-F88E-0CA9-6AFC-E82FB81CFF96}"/>
              </a:ext>
            </a:extLst>
          </p:cNvPr>
          <p:cNvPicPr>
            <a:picLocks noChangeAspect="1"/>
          </p:cNvPicPr>
          <p:nvPr/>
        </p:nvPicPr>
        <p:blipFill>
          <a:blip r:embed="rId3"/>
          <a:stretch>
            <a:fillRect/>
          </a:stretch>
        </p:blipFill>
        <p:spPr>
          <a:xfrm>
            <a:off x="2915812" y="4044907"/>
            <a:ext cx="2486719" cy="1625685"/>
          </a:xfrm>
          <a:prstGeom prst="rect">
            <a:avLst/>
          </a:prstGeom>
        </p:spPr>
      </p:pic>
      <p:pic>
        <p:nvPicPr>
          <p:cNvPr id="24" name="Grafik 23">
            <a:extLst>
              <a:ext uri="{FF2B5EF4-FFF2-40B4-BE49-F238E27FC236}">
                <a16:creationId xmlns:a16="http://schemas.microsoft.com/office/drawing/2014/main" id="{3D4CB54D-4011-F24F-90E9-C2CFD76D7B46}"/>
              </a:ext>
            </a:extLst>
          </p:cNvPr>
          <p:cNvPicPr>
            <a:picLocks noChangeAspect="1"/>
          </p:cNvPicPr>
          <p:nvPr/>
        </p:nvPicPr>
        <p:blipFill>
          <a:blip r:embed="rId4"/>
          <a:stretch>
            <a:fillRect/>
          </a:stretch>
        </p:blipFill>
        <p:spPr>
          <a:xfrm>
            <a:off x="8091412" y="4054432"/>
            <a:ext cx="2444876" cy="1625684"/>
          </a:xfrm>
          <a:prstGeom prst="rect">
            <a:avLst/>
          </a:prstGeom>
        </p:spPr>
      </p:pic>
      <p:pic>
        <p:nvPicPr>
          <p:cNvPr id="26" name="Grafik 25">
            <a:extLst>
              <a:ext uri="{FF2B5EF4-FFF2-40B4-BE49-F238E27FC236}">
                <a16:creationId xmlns:a16="http://schemas.microsoft.com/office/drawing/2014/main" id="{B95CDA61-3A3B-F59F-C007-0C641E0E46F0}"/>
              </a:ext>
            </a:extLst>
          </p:cNvPr>
          <p:cNvPicPr>
            <a:picLocks noChangeAspect="1"/>
          </p:cNvPicPr>
          <p:nvPr/>
        </p:nvPicPr>
        <p:blipFill>
          <a:blip r:embed="rId5"/>
          <a:stretch>
            <a:fillRect/>
          </a:stretch>
        </p:blipFill>
        <p:spPr>
          <a:xfrm>
            <a:off x="337489" y="4032208"/>
            <a:ext cx="2463927" cy="1638384"/>
          </a:xfrm>
          <a:prstGeom prst="rect">
            <a:avLst/>
          </a:prstGeom>
        </p:spPr>
      </p:pic>
      <p:pic>
        <p:nvPicPr>
          <p:cNvPr id="28" name="Grafik 27">
            <a:extLst>
              <a:ext uri="{FF2B5EF4-FFF2-40B4-BE49-F238E27FC236}">
                <a16:creationId xmlns:a16="http://schemas.microsoft.com/office/drawing/2014/main" id="{02A17F9E-011C-C938-2FCF-4555D5F03D9E}"/>
              </a:ext>
            </a:extLst>
          </p:cNvPr>
          <p:cNvPicPr>
            <a:picLocks noChangeAspect="1"/>
          </p:cNvPicPr>
          <p:nvPr/>
        </p:nvPicPr>
        <p:blipFill>
          <a:blip r:embed="rId6"/>
          <a:stretch>
            <a:fillRect/>
          </a:stretch>
        </p:blipFill>
        <p:spPr>
          <a:xfrm>
            <a:off x="10646846" y="4063958"/>
            <a:ext cx="1069715" cy="1625685"/>
          </a:xfrm>
          <a:prstGeom prst="rect">
            <a:avLst/>
          </a:prstGeom>
        </p:spPr>
      </p:pic>
    </p:spTree>
    <p:extLst>
      <p:ext uri="{BB962C8B-B14F-4D97-AF65-F5344CB8AC3E}">
        <p14:creationId xmlns:p14="http://schemas.microsoft.com/office/powerpoint/2010/main" val="1461051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Headquater-Gebäude der meteocontrol GmbH in Augsburg. in der Glasfassade spiegelt sich der Himmel mit Wolken und Sonne.">
            <a:extLst>
              <a:ext uri="{FF2B5EF4-FFF2-40B4-BE49-F238E27FC236}">
                <a16:creationId xmlns:a16="http://schemas.microsoft.com/office/drawing/2014/main" id="{41F48E4F-7AF0-E062-7884-E5C770C360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975" y="1309720"/>
            <a:ext cx="2176631" cy="1452527"/>
          </a:xfrm>
          <a:prstGeom prst="rect">
            <a:avLst/>
          </a:prstGeom>
          <a:noFill/>
          <a:ln>
            <a:noFill/>
          </a:ln>
        </p:spPr>
      </p:pic>
      <p:sp>
        <p:nvSpPr>
          <p:cNvPr id="8" name="Textfeld 7">
            <a:extLst>
              <a:ext uri="{FF2B5EF4-FFF2-40B4-BE49-F238E27FC236}">
                <a16:creationId xmlns:a16="http://schemas.microsoft.com/office/drawing/2014/main" id="{3FE22A8A-C528-E323-C645-6A3B7DC6E706}"/>
              </a:ext>
            </a:extLst>
          </p:cNvPr>
          <p:cNvSpPr txBox="1"/>
          <p:nvPr/>
        </p:nvSpPr>
        <p:spPr>
          <a:xfrm>
            <a:off x="5232005" y="6299242"/>
            <a:ext cx="4572000" cy="246221"/>
          </a:xfrm>
          <a:prstGeom prst="rect">
            <a:avLst/>
          </a:prstGeom>
          <a:noFill/>
        </p:spPr>
        <p:txBody>
          <a:bodyPr wrap="square" rtlCol="0">
            <a:spAutoFit/>
          </a:bodyPr>
          <a:lstStyle/>
          <a:p>
            <a:r>
              <a:rPr lang="en-US" sz="1000" dirty="0">
                <a:solidFill>
                  <a:schemeClr val="bg1"/>
                </a:solidFill>
                <a:latin typeface="Franklin Gothic Book" panose="020B0503020102020204" pitchFamily="34" charset="0"/>
              </a:rPr>
              <a:t>Bilder: </a:t>
            </a:r>
            <a:r>
              <a:rPr lang="en-US" sz="1000" dirty="0" err="1">
                <a:solidFill>
                  <a:schemeClr val="bg1"/>
                </a:solidFill>
                <a:latin typeface="Franklin Gothic Book" panose="020B0503020102020204" pitchFamily="34" charset="0"/>
              </a:rPr>
              <a:t>meteocontrol</a:t>
            </a:r>
            <a:endParaRPr lang="de-DE" sz="1000" dirty="0">
              <a:solidFill>
                <a:schemeClr val="bg1"/>
              </a:solidFill>
              <a:latin typeface="Franklin Gothic Book" panose="020B0503020102020204" pitchFamily="34" charset="0"/>
            </a:endParaRPr>
          </a:p>
        </p:txBody>
      </p:sp>
      <p:sp>
        <p:nvSpPr>
          <p:cNvPr id="17" name="Textfeld 16">
            <a:extLst>
              <a:ext uri="{FF2B5EF4-FFF2-40B4-BE49-F238E27FC236}">
                <a16:creationId xmlns:a16="http://schemas.microsoft.com/office/drawing/2014/main" id="{09FAAF90-65D8-8E64-13CA-44EF273AE604}"/>
              </a:ext>
            </a:extLst>
          </p:cNvPr>
          <p:cNvSpPr txBox="1"/>
          <p:nvPr/>
        </p:nvSpPr>
        <p:spPr>
          <a:xfrm>
            <a:off x="8280358" y="558758"/>
            <a:ext cx="3482502" cy="584775"/>
          </a:xfrm>
          <a:prstGeom prst="rect">
            <a:avLst/>
          </a:prstGeom>
          <a:noFill/>
        </p:spPr>
        <p:txBody>
          <a:bodyPr wrap="square" rtlCol="0">
            <a:spAutoFit/>
          </a:bodyPr>
          <a:lstStyle/>
          <a:p>
            <a:r>
              <a:rPr lang="de-DE" sz="3200" b="1" cap="small" dirty="0">
                <a:solidFill>
                  <a:srgbClr val="134D4F"/>
                </a:solidFill>
                <a:latin typeface="Franklin Gothic Book" panose="020B0503020102020204" pitchFamily="34" charset="0"/>
              </a:rPr>
              <a:t>Eindrücke</a:t>
            </a:r>
          </a:p>
        </p:txBody>
      </p:sp>
      <p:pic>
        <p:nvPicPr>
          <p:cNvPr id="10" name="Grafik 9">
            <a:extLst>
              <a:ext uri="{FF2B5EF4-FFF2-40B4-BE49-F238E27FC236}">
                <a16:creationId xmlns:a16="http://schemas.microsoft.com/office/drawing/2014/main" id="{2760AC56-E8C0-2BFF-A5C5-6EC752696DA4}"/>
              </a:ext>
            </a:extLst>
          </p:cNvPr>
          <p:cNvPicPr>
            <a:picLocks noChangeAspect="1"/>
          </p:cNvPicPr>
          <p:nvPr/>
        </p:nvPicPr>
        <p:blipFill>
          <a:blip r:embed="rId3"/>
          <a:srcRect r="53527"/>
          <a:stretch/>
        </p:blipFill>
        <p:spPr>
          <a:xfrm>
            <a:off x="2867598" y="1309719"/>
            <a:ext cx="2176631" cy="1470748"/>
          </a:xfrm>
          <a:prstGeom prst="rect">
            <a:avLst/>
          </a:prstGeom>
        </p:spPr>
      </p:pic>
      <p:pic>
        <p:nvPicPr>
          <p:cNvPr id="12" name="Grafik 11">
            <a:extLst>
              <a:ext uri="{FF2B5EF4-FFF2-40B4-BE49-F238E27FC236}">
                <a16:creationId xmlns:a16="http://schemas.microsoft.com/office/drawing/2014/main" id="{3F699AC5-522C-3E24-D609-0199DB7708F0}"/>
              </a:ext>
            </a:extLst>
          </p:cNvPr>
          <p:cNvPicPr>
            <a:picLocks noChangeAspect="1"/>
          </p:cNvPicPr>
          <p:nvPr/>
        </p:nvPicPr>
        <p:blipFill>
          <a:blip r:embed="rId4"/>
          <a:stretch>
            <a:fillRect/>
          </a:stretch>
        </p:blipFill>
        <p:spPr>
          <a:xfrm>
            <a:off x="373975" y="2866189"/>
            <a:ext cx="4683632" cy="1470748"/>
          </a:xfrm>
          <a:prstGeom prst="rect">
            <a:avLst/>
          </a:prstGeom>
        </p:spPr>
      </p:pic>
      <p:pic>
        <p:nvPicPr>
          <p:cNvPr id="14" name="Grafik 13">
            <a:extLst>
              <a:ext uri="{FF2B5EF4-FFF2-40B4-BE49-F238E27FC236}">
                <a16:creationId xmlns:a16="http://schemas.microsoft.com/office/drawing/2014/main" id="{8EEE0C23-10DE-0EC1-FB26-E8E3B900E0E6}"/>
              </a:ext>
            </a:extLst>
          </p:cNvPr>
          <p:cNvPicPr>
            <a:picLocks noChangeAspect="1"/>
          </p:cNvPicPr>
          <p:nvPr/>
        </p:nvPicPr>
        <p:blipFill>
          <a:blip r:embed="rId5"/>
          <a:stretch>
            <a:fillRect/>
          </a:stretch>
        </p:blipFill>
        <p:spPr>
          <a:xfrm>
            <a:off x="5375909" y="2864552"/>
            <a:ext cx="4572953" cy="1444540"/>
          </a:xfrm>
          <a:prstGeom prst="rect">
            <a:avLst/>
          </a:prstGeom>
        </p:spPr>
      </p:pic>
      <p:pic>
        <p:nvPicPr>
          <p:cNvPr id="16" name="Grafik 15">
            <a:extLst>
              <a:ext uri="{FF2B5EF4-FFF2-40B4-BE49-F238E27FC236}">
                <a16:creationId xmlns:a16="http://schemas.microsoft.com/office/drawing/2014/main" id="{D4B5428D-40D1-54FD-DF66-6F46418E1F44}"/>
              </a:ext>
            </a:extLst>
          </p:cNvPr>
          <p:cNvPicPr>
            <a:picLocks noChangeAspect="1"/>
          </p:cNvPicPr>
          <p:nvPr/>
        </p:nvPicPr>
        <p:blipFill>
          <a:blip r:embed="rId6"/>
          <a:stretch>
            <a:fillRect/>
          </a:stretch>
        </p:blipFill>
        <p:spPr>
          <a:xfrm>
            <a:off x="5385792" y="4429053"/>
            <a:ext cx="2163787" cy="1454065"/>
          </a:xfrm>
          <a:prstGeom prst="rect">
            <a:avLst/>
          </a:prstGeom>
        </p:spPr>
      </p:pic>
      <p:pic>
        <p:nvPicPr>
          <p:cNvPr id="19" name="Grafik 18">
            <a:extLst>
              <a:ext uri="{FF2B5EF4-FFF2-40B4-BE49-F238E27FC236}">
                <a16:creationId xmlns:a16="http://schemas.microsoft.com/office/drawing/2014/main" id="{0F7400E1-35D2-45CE-0768-901766CD8C96}"/>
              </a:ext>
            </a:extLst>
          </p:cNvPr>
          <p:cNvPicPr>
            <a:picLocks noChangeAspect="1"/>
          </p:cNvPicPr>
          <p:nvPr/>
        </p:nvPicPr>
        <p:blipFill>
          <a:blip r:embed="rId7"/>
          <a:srcRect l="1289" r="53458"/>
          <a:stretch/>
        </p:blipFill>
        <p:spPr>
          <a:xfrm>
            <a:off x="7830235" y="1309718"/>
            <a:ext cx="2118627" cy="1444539"/>
          </a:xfrm>
          <a:prstGeom prst="rect">
            <a:avLst/>
          </a:prstGeom>
        </p:spPr>
      </p:pic>
      <p:pic>
        <p:nvPicPr>
          <p:cNvPr id="21" name="Grafik 20">
            <a:extLst>
              <a:ext uri="{FF2B5EF4-FFF2-40B4-BE49-F238E27FC236}">
                <a16:creationId xmlns:a16="http://schemas.microsoft.com/office/drawing/2014/main" id="{4DD92858-161F-5C93-8BA9-CA9DE5933367}"/>
              </a:ext>
            </a:extLst>
          </p:cNvPr>
          <p:cNvPicPr>
            <a:picLocks noChangeAspect="1"/>
          </p:cNvPicPr>
          <p:nvPr/>
        </p:nvPicPr>
        <p:blipFill>
          <a:blip r:embed="rId8"/>
          <a:stretch>
            <a:fillRect/>
          </a:stretch>
        </p:blipFill>
        <p:spPr>
          <a:xfrm>
            <a:off x="373974" y="4440879"/>
            <a:ext cx="2176631" cy="1442239"/>
          </a:xfrm>
          <a:prstGeom prst="rect">
            <a:avLst/>
          </a:prstGeom>
        </p:spPr>
      </p:pic>
      <p:pic>
        <p:nvPicPr>
          <p:cNvPr id="23" name="Grafik 22">
            <a:extLst>
              <a:ext uri="{FF2B5EF4-FFF2-40B4-BE49-F238E27FC236}">
                <a16:creationId xmlns:a16="http://schemas.microsoft.com/office/drawing/2014/main" id="{A4DCB6B8-21AA-B82C-374D-4F23B627761A}"/>
              </a:ext>
            </a:extLst>
          </p:cNvPr>
          <p:cNvPicPr>
            <a:picLocks noChangeAspect="1"/>
          </p:cNvPicPr>
          <p:nvPr/>
        </p:nvPicPr>
        <p:blipFill>
          <a:blip r:embed="rId9"/>
          <a:stretch>
            <a:fillRect/>
          </a:stretch>
        </p:blipFill>
        <p:spPr>
          <a:xfrm>
            <a:off x="2889899" y="4440879"/>
            <a:ext cx="2176631" cy="1454060"/>
          </a:xfrm>
          <a:prstGeom prst="rect">
            <a:avLst/>
          </a:prstGeom>
        </p:spPr>
      </p:pic>
      <p:pic>
        <p:nvPicPr>
          <p:cNvPr id="25" name="Grafik 24">
            <a:extLst>
              <a:ext uri="{FF2B5EF4-FFF2-40B4-BE49-F238E27FC236}">
                <a16:creationId xmlns:a16="http://schemas.microsoft.com/office/drawing/2014/main" id="{7AF3D47D-4261-2AFC-ED98-E6F499811B97}"/>
              </a:ext>
            </a:extLst>
          </p:cNvPr>
          <p:cNvPicPr>
            <a:picLocks noChangeAspect="1"/>
          </p:cNvPicPr>
          <p:nvPr/>
        </p:nvPicPr>
        <p:blipFill>
          <a:blip r:embed="rId10"/>
          <a:stretch>
            <a:fillRect/>
          </a:stretch>
        </p:blipFill>
        <p:spPr>
          <a:xfrm>
            <a:off x="5361221" y="1309718"/>
            <a:ext cx="2163787" cy="1454204"/>
          </a:xfrm>
          <a:prstGeom prst="rect">
            <a:avLst/>
          </a:prstGeom>
        </p:spPr>
      </p:pic>
      <p:pic>
        <p:nvPicPr>
          <p:cNvPr id="27" name="Grafik 26">
            <a:extLst>
              <a:ext uri="{FF2B5EF4-FFF2-40B4-BE49-F238E27FC236}">
                <a16:creationId xmlns:a16="http://schemas.microsoft.com/office/drawing/2014/main" id="{E18AB3F5-06B8-AEB0-F662-0305493680BA}"/>
              </a:ext>
            </a:extLst>
          </p:cNvPr>
          <p:cNvPicPr>
            <a:picLocks noChangeAspect="1"/>
          </p:cNvPicPr>
          <p:nvPr/>
        </p:nvPicPr>
        <p:blipFill>
          <a:blip r:embed="rId11"/>
          <a:srcRect t="28989" b="7208"/>
          <a:stretch/>
        </p:blipFill>
        <p:spPr>
          <a:xfrm>
            <a:off x="10254089" y="1283509"/>
            <a:ext cx="1543129" cy="1470748"/>
          </a:xfrm>
          <a:prstGeom prst="rect">
            <a:avLst/>
          </a:prstGeom>
        </p:spPr>
      </p:pic>
      <p:pic>
        <p:nvPicPr>
          <p:cNvPr id="29" name="Grafik 28">
            <a:extLst>
              <a:ext uri="{FF2B5EF4-FFF2-40B4-BE49-F238E27FC236}">
                <a16:creationId xmlns:a16="http://schemas.microsoft.com/office/drawing/2014/main" id="{332C5251-DCC4-9CA6-527A-6E473F3BFD65}"/>
              </a:ext>
            </a:extLst>
          </p:cNvPr>
          <p:cNvPicPr>
            <a:picLocks noChangeAspect="1"/>
          </p:cNvPicPr>
          <p:nvPr/>
        </p:nvPicPr>
        <p:blipFill>
          <a:blip r:embed="rId12"/>
          <a:stretch>
            <a:fillRect/>
          </a:stretch>
        </p:blipFill>
        <p:spPr>
          <a:xfrm>
            <a:off x="7830235" y="4440879"/>
            <a:ext cx="2118627" cy="1412418"/>
          </a:xfrm>
          <a:prstGeom prst="rect">
            <a:avLst/>
          </a:prstGeom>
        </p:spPr>
      </p:pic>
      <p:pic>
        <p:nvPicPr>
          <p:cNvPr id="31" name="Grafik 30">
            <a:extLst>
              <a:ext uri="{FF2B5EF4-FFF2-40B4-BE49-F238E27FC236}">
                <a16:creationId xmlns:a16="http://schemas.microsoft.com/office/drawing/2014/main" id="{BC7451A1-3D91-CC2C-618D-2666570E4F20}"/>
              </a:ext>
            </a:extLst>
          </p:cNvPr>
          <p:cNvPicPr>
            <a:picLocks noChangeAspect="1"/>
          </p:cNvPicPr>
          <p:nvPr/>
        </p:nvPicPr>
        <p:blipFill>
          <a:blip r:embed="rId13"/>
          <a:srcRect r="26859"/>
          <a:stretch/>
        </p:blipFill>
        <p:spPr>
          <a:xfrm>
            <a:off x="10267165" y="2894233"/>
            <a:ext cx="1530054" cy="1414859"/>
          </a:xfrm>
          <a:prstGeom prst="rect">
            <a:avLst/>
          </a:prstGeom>
        </p:spPr>
      </p:pic>
      <p:pic>
        <p:nvPicPr>
          <p:cNvPr id="33" name="Grafik 32">
            <a:extLst>
              <a:ext uri="{FF2B5EF4-FFF2-40B4-BE49-F238E27FC236}">
                <a16:creationId xmlns:a16="http://schemas.microsoft.com/office/drawing/2014/main" id="{7313B0C7-140A-8404-DDCD-C4D554BDD3E7}"/>
              </a:ext>
            </a:extLst>
          </p:cNvPr>
          <p:cNvPicPr>
            <a:picLocks noChangeAspect="1"/>
          </p:cNvPicPr>
          <p:nvPr/>
        </p:nvPicPr>
        <p:blipFill>
          <a:blip r:embed="rId14"/>
          <a:srcRect t="15107" b="24143"/>
          <a:stretch/>
        </p:blipFill>
        <p:spPr>
          <a:xfrm>
            <a:off x="10257452" y="4449068"/>
            <a:ext cx="1549480" cy="1404229"/>
          </a:xfrm>
          <a:prstGeom prst="rect">
            <a:avLst/>
          </a:prstGeom>
        </p:spPr>
      </p:pic>
    </p:spTree>
    <p:extLst>
      <p:ext uri="{BB962C8B-B14F-4D97-AF65-F5344CB8AC3E}">
        <p14:creationId xmlns:p14="http://schemas.microsoft.com/office/powerpoint/2010/main" val="3729574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Inhaltsplatzhalter 2">
            <a:extLst>
              <a:ext uri="{FF2B5EF4-FFF2-40B4-BE49-F238E27FC236}">
                <a16:creationId xmlns:a16="http://schemas.microsoft.com/office/drawing/2014/main" id="{4EE0EA94-7DDE-D69E-EFC6-7FDC35F8318B}"/>
              </a:ext>
            </a:extLst>
          </p:cNvPr>
          <p:cNvSpPr>
            <a:spLocks noGrp="1"/>
          </p:cNvSpPr>
          <p:nvPr>
            <p:ph idx="1"/>
          </p:nvPr>
        </p:nvSpPr>
        <p:spPr>
          <a:xfrm>
            <a:off x="933390" y="2363959"/>
            <a:ext cx="4911737" cy="1242803"/>
          </a:xfrm>
        </p:spPr>
        <p:txBody>
          <a:bodyPr>
            <a:noAutofit/>
          </a:bodyPr>
          <a:lstStyle/>
          <a:p>
            <a:pPr marL="0" indent="0">
              <a:lnSpc>
                <a:spcPct val="120000"/>
              </a:lnSpc>
              <a:spcBef>
                <a:spcPts val="0"/>
              </a:spcBef>
              <a:buNone/>
            </a:pP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Logo-Präsenz auf Website, </a:t>
            </a:r>
            <a:r>
              <a:rPr lang="de-DE" sz="1200" kern="100" dirty="0" err="1">
                <a:effectLst/>
                <a:latin typeface="Franklin Gothic Book" panose="020B0503020102020204" pitchFamily="34" charset="0"/>
                <a:ea typeface="Aptos" panose="020B0004020202020204" pitchFamily="34" charset="0"/>
                <a:cs typeface="Times New Roman" panose="02020603050405020304" pitchFamily="18" charset="0"/>
              </a:rPr>
              <a:t>Social</a:t>
            </a: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 Media, Eventmaterial, vor Ort</a:t>
            </a:r>
          </a:p>
          <a:p>
            <a:pPr marL="0" indent="0">
              <a:lnSpc>
                <a:spcPct val="120000"/>
              </a:lnSpc>
              <a:spcBef>
                <a:spcPts val="0"/>
              </a:spcBef>
              <a:buNone/>
            </a:pPr>
            <a:endPar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endParaRPr>
          </a:p>
          <a:p>
            <a:pPr marL="0" indent="0">
              <a:lnSpc>
                <a:spcPct val="120000"/>
              </a:lnSpc>
              <a:spcBef>
                <a:spcPts val="0"/>
              </a:spcBef>
              <a:buNone/>
            </a:pP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Exklusive Platzierung in Company Interview oder Company Pitch</a:t>
            </a:r>
          </a:p>
          <a:p>
            <a:pPr marL="0" indent="0">
              <a:lnSpc>
                <a:spcPct val="120000"/>
              </a:lnSpc>
              <a:spcBef>
                <a:spcPts val="0"/>
              </a:spcBef>
              <a:buNone/>
            </a:pPr>
            <a:endPar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endParaRPr>
          </a:p>
          <a:p>
            <a:pPr marL="0" indent="0">
              <a:lnSpc>
                <a:spcPct val="120000"/>
              </a:lnSpc>
              <a:spcBef>
                <a:spcPts val="0"/>
              </a:spcBef>
              <a:buNone/>
            </a:pPr>
            <a:r>
              <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rPr>
              <a:t>Direktes Networking und Lead Generierung</a:t>
            </a:r>
          </a:p>
        </p:txBody>
      </p:sp>
      <p:sp>
        <p:nvSpPr>
          <p:cNvPr id="47" name="Textfeld 46">
            <a:extLst>
              <a:ext uri="{FF2B5EF4-FFF2-40B4-BE49-F238E27FC236}">
                <a16:creationId xmlns:a16="http://schemas.microsoft.com/office/drawing/2014/main" id="{D1129222-7321-46CC-33C5-D46CAB2F0821}"/>
              </a:ext>
            </a:extLst>
          </p:cNvPr>
          <p:cNvSpPr txBox="1"/>
          <p:nvPr/>
        </p:nvSpPr>
        <p:spPr>
          <a:xfrm>
            <a:off x="8791574" y="563802"/>
            <a:ext cx="3114675" cy="584775"/>
          </a:xfrm>
          <a:prstGeom prst="rect">
            <a:avLst/>
          </a:prstGeom>
          <a:noFill/>
        </p:spPr>
        <p:txBody>
          <a:bodyPr wrap="square" rtlCol="0">
            <a:spAutoFit/>
          </a:bodyPr>
          <a:lstStyle/>
          <a:p>
            <a:r>
              <a:rPr lang="de-DE" sz="3200" b="1" cap="small" dirty="0">
                <a:solidFill>
                  <a:srgbClr val="134D4F"/>
                </a:solidFill>
                <a:latin typeface="Franklin Gothic Book" panose="020B0503020102020204" pitchFamily="34" charset="0"/>
              </a:rPr>
              <a:t>Sponsoring</a:t>
            </a:r>
          </a:p>
        </p:txBody>
      </p:sp>
      <p:sp>
        <p:nvSpPr>
          <p:cNvPr id="48" name="Titel 1">
            <a:extLst>
              <a:ext uri="{FF2B5EF4-FFF2-40B4-BE49-F238E27FC236}">
                <a16:creationId xmlns:a16="http://schemas.microsoft.com/office/drawing/2014/main" id="{22CBCBB2-17BA-5748-FA30-C8D9E7743982}"/>
              </a:ext>
            </a:extLst>
          </p:cNvPr>
          <p:cNvSpPr txBox="1">
            <a:spLocks/>
          </p:cNvSpPr>
          <p:nvPr/>
        </p:nvSpPr>
        <p:spPr>
          <a:xfrm>
            <a:off x="6368621" y="1398702"/>
            <a:ext cx="5314948" cy="515555"/>
          </a:xfrm>
          <a:prstGeom prst="rect">
            <a:avLst/>
          </a:prstGeom>
          <a:solidFill>
            <a:srgbClr val="134D4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500" b="1" dirty="0">
                <a:solidFill>
                  <a:schemeClr val="bg1"/>
                </a:solidFill>
                <a:latin typeface="Franklin Gothic Book" panose="020B0503020102020204" pitchFamily="34" charset="0"/>
                <a:ea typeface="Aptos" panose="020B0004020202020204" pitchFamily="34" charset="0"/>
                <a:cs typeface="Times New Roman" panose="02020603050405020304" pitchFamily="18" charset="0"/>
              </a:rPr>
              <a:t>TREFFEN SIE DIE ENTSCHEIDER*INNEN UND EXPERT*INNEN AUS KI UND ENERGIE </a:t>
            </a:r>
            <a:endParaRPr lang="de-DE" sz="1500" dirty="0">
              <a:solidFill>
                <a:schemeClr val="bg1"/>
              </a:solidFill>
            </a:endParaRPr>
          </a:p>
        </p:txBody>
      </p:sp>
      <p:sp>
        <p:nvSpPr>
          <p:cNvPr id="49" name="Inhaltsplatzhalter 2">
            <a:extLst>
              <a:ext uri="{FF2B5EF4-FFF2-40B4-BE49-F238E27FC236}">
                <a16:creationId xmlns:a16="http://schemas.microsoft.com/office/drawing/2014/main" id="{3DB9F420-0C44-0381-4EA8-462F1FFFDE58}"/>
              </a:ext>
            </a:extLst>
          </p:cNvPr>
          <p:cNvSpPr txBox="1">
            <a:spLocks/>
          </p:cNvSpPr>
          <p:nvPr/>
        </p:nvSpPr>
        <p:spPr>
          <a:xfrm>
            <a:off x="7030563" y="2843925"/>
            <a:ext cx="4725534" cy="16768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Industrie-- &amp; Dienstleistungssektor der erneuerbaren Energien, entlang der gesamten Wertschöpfungskette</a:t>
            </a:r>
          </a:p>
          <a:p>
            <a:pPr marL="0" indent="0">
              <a:lnSpc>
                <a:spcPct val="120000"/>
              </a:lnSpc>
              <a:spcBef>
                <a:spcPts val="0"/>
              </a:spcBef>
              <a:spcAft>
                <a:spcPts val="600"/>
              </a:spcAft>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Vertreter*innen des Sektors Künstliche Intelligenz, Start-ups, Investoren</a:t>
            </a:r>
          </a:p>
          <a:p>
            <a:pPr marL="0" indent="0">
              <a:lnSpc>
                <a:spcPct val="120000"/>
              </a:lnSpc>
              <a:spcBef>
                <a:spcPts val="0"/>
              </a:spcBef>
              <a:spcAft>
                <a:spcPts val="600"/>
              </a:spcAft>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Vertreter*innen aus Politik, Behörden, Verbänden, Medien</a:t>
            </a:r>
          </a:p>
          <a:p>
            <a:pPr marL="0" indent="0">
              <a:lnSpc>
                <a:spcPct val="120000"/>
              </a:lnSpc>
              <a:spcBef>
                <a:spcPts val="0"/>
              </a:spcBef>
              <a:spcAft>
                <a:spcPts val="600"/>
              </a:spcAft>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Vertreter*innen der Wissenschaft</a:t>
            </a:r>
          </a:p>
        </p:txBody>
      </p:sp>
      <p:sp>
        <p:nvSpPr>
          <p:cNvPr id="50" name="Titel 1">
            <a:extLst>
              <a:ext uri="{FF2B5EF4-FFF2-40B4-BE49-F238E27FC236}">
                <a16:creationId xmlns:a16="http://schemas.microsoft.com/office/drawing/2014/main" id="{AAE0AFF6-3647-1149-4682-FA74FB43AC8E}"/>
              </a:ext>
            </a:extLst>
          </p:cNvPr>
          <p:cNvSpPr txBox="1">
            <a:spLocks/>
          </p:cNvSpPr>
          <p:nvPr/>
        </p:nvSpPr>
        <p:spPr>
          <a:xfrm>
            <a:off x="545242" y="1398702"/>
            <a:ext cx="5314948" cy="513440"/>
          </a:xfrm>
          <a:prstGeom prst="rect">
            <a:avLst/>
          </a:prstGeom>
          <a:solidFill>
            <a:srgbClr val="134D4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500" b="1" cap="small" dirty="0">
                <a:solidFill>
                  <a:schemeClr val="bg1"/>
                </a:solidFill>
                <a:latin typeface="Franklin Gothic Book" panose="020B0503020102020204" pitchFamily="34" charset="0"/>
                <a:ea typeface="Aptos" panose="020B0004020202020204" pitchFamily="34" charset="0"/>
                <a:cs typeface="Times New Roman" panose="02020603050405020304" pitchFamily="18" charset="0"/>
              </a:rPr>
              <a:t>IHRE VORTEILE ALS SPONSOR</a:t>
            </a:r>
            <a:endParaRPr lang="de-DE" sz="1500" cap="small" dirty="0">
              <a:solidFill>
                <a:schemeClr val="bg1"/>
              </a:solidFill>
            </a:endParaRPr>
          </a:p>
        </p:txBody>
      </p:sp>
      <p:sp>
        <p:nvSpPr>
          <p:cNvPr id="51" name="Titel 1">
            <a:extLst>
              <a:ext uri="{FF2B5EF4-FFF2-40B4-BE49-F238E27FC236}">
                <a16:creationId xmlns:a16="http://schemas.microsoft.com/office/drawing/2014/main" id="{B85D8487-8BC3-CAF4-884E-6094F8AC63FE}"/>
              </a:ext>
            </a:extLst>
          </p:cNvPr>
          <p:cNvSpPr txBox="1">
            <a:spLocks/>
          </p:cNvSpPr>
          <p:nvPr/>
        </p:nvSpPr>
        <p:spPr>
          <a:xfrm>
            <a:off x="545242" y="1966089"/>
            <a:ext cx="5314948" cy="3978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500" b="1">
                <a:solidFill>
                  <a:srgbClr val="134D4F"/>
                </a:solidFill>
                <a:latin typeface="Franklin Gothic Book" panose="020B0503020102020204" pitchFamily="34" charset="0"/>
                <a:ea typeface="Aptos" panose="020B0004020202020204" pitchFamily="34" charset="0"/>
                <a:cs typeface="Times New Roman" panose="02020603050405020304" pitchFamily="18" charset="0"/>
              </a:rPr>
              <a:t>Maximale Sichtbarkeit für Ihre Marke</a:t>
            </a:r>
            <a:endParaRPr lang="de-DE" sz="1500" dirty="0">
              <a:solidFill>
                <a:srgbClr val="134D4F"/>
              </a:solidFill>
            </a:endParaRPr>
          </a:p>
        </p:txBody>
      </p:sp>
      <p:pic>
        <p:nvPicPr>
          <p:cNvPr id="52" name="Grafik 51" descr="Ziel Silhouette">
            <a:extLst>
              <a:ext uri="{FF2B5EF4-FFF2-40B4-BE49-F238E27FC236}">
                <a16:creationId xmlns:a16="http://schemas.microsoft.com/office/drawing/2014/main" id="{F490943E-F18B-795F-E231-DD75FCD6E9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674" y="2316037"/>
            <a:ext cx="409654" cy="409654"/>
          </a:xfrm>
          <a:prstGeom prst="rect">
            <a:avLst/>
          </a:prstGeom>
        </p:spPr>
      </p:pic>
      <p:pic>
        <p:nvPicPr>
          <p:cNvPr id="53" name="Grafik 52" descr="Ziel Silhouette">
            <a:extLst>
              <a:ext uri="{FF2B5EF4-FFF2-40B4-BE49-F238E27FC236}">
                <a16:creationId xmlns:a16="http://schemas.microsoft.com/office/drawing/2014/main" id="{F76376DF-19FD-E1A4-67F7-633B193922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280" y="2750064"/>
            <a:ext cx="409654" cy="409654"/>
          </a:xfrm>
          <a:prstGeom prst="rect">
            <a:avLst/>
          </a:prstGeom>
        </p:spPr>
      </p:pic>
      <p:pic>
        <p:nvPicPr>
          <p:cNvPr id="54" name="Grafik 53" descr="Ziel Silhouette">
            <a:extLst>
              <a:ext uri="{FF2B5EF4-FFF2-40B4-BE49-F238E27FC236}">
                <a16:creationId xmlns:a16="http://schemas.microsoft.com/office/drawing/2014/main" id="{65142DFD-3504-4E5D-9E6B-C4CF705BE0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220" y="3177708"/>
            <a:ext cx="409654" cy="409654"/>
          </a:xfrm>
          <a:prstGeom prst="rect">
            <a:avLst/>
          </a:prstGeom>
        </p:spPr>
      </p:pic>
      <p:sp>
        <p:nvSpPr>
          <p:cNvPr id="55" name="Inhaltsplatzhalter 2">
            <a:extLst>
              <a:ext uri="{FF2B5EF4-FFF2-40B4-BE49-F238E27FC236}">
                <a16:creationId xmlns:a16="http://schemas.microsoft.com/office/drawing/2014/main" id="{BFFA3CC6-422A-9F2F-7CE8-43F258A880D7}"/>
              </a:ext>
            </a:extLst>
          </p:cNvPr>
          <p:cNvSpPr txBox="1">
            <a:spLocks/>
          </p:cNvSpPr>
          <p:nvPr/>
        </p:nvSpPr>
        <p:spPr>
          <a:xfrm>
            <a:off x="896578" y="4175180"/>
            <a:ext cx="4911737" cy="1242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Präsentieren Sie Ihre Lösungen im Rahmen der Ausstellung</a:t>
            </a:r>
          </a:p>
          <a:p>
            <a:pPr marL="0" indent="0">
              <a:lnSpc>
                <a:spcPct val="120000"/>
              </a:lnSpc>
              <a:spcBef>
                <a:spcPts val="0"/>
              </a:spcBef>
              <a:buFont typeface="Arial" panose="020B0604020202020204" pitchFamily="34" charset="0"/>
              <a:buNone/>
            </a:pPr>
            <a:endParaRPr lang="de-DE" sz="1200" kern="100" dirty="0">
              <a:latin typeface="Franklin Gothic Book" panose="020B0503020102020204" pitchFamily="34" charset="0"/>
              <a:ea typeface="Aptos" panose="020B0004020202020204" pitchFamily="34" charset="0"/>
              <a:cs typeface="Times New Roman" panose="02020603050405020304" pitchFamily="18" charset="0"/>
            </a:endParaRPr>
          </a:p>
          <a:p>
            <a:pPr marL="0" indent="0">
              <a:lnSpc>
                <a:spcPct val="120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Erreichen Sie die Energiewelt und die KI-Welt</a:t>
            </a:r>
          </a:p>
          <a:p>
            <a:pPr marL="0" indent="0">
              <a:lnSpc>
                <a:spcPct val="120000"/>
              </a:lnSpc>
              <a:spcBef>
                <a:spcPts val="0"/>
              </a:spcBef>
              <a:buFont typeface="Arial" panose="020B0604020202020204" pitchFamily="34" charset="0"/>
              <a:buNone/>
            </a:pPr>
            <a:endParaRPr lang="de-DE" sz="1200" kern="100" dirty="0">
              <a:latin typeface="Franklin Gothic Book" panose="020B0503020102020204" pitchFamily="34" charset="0"/>
              <a:ea typeface="Aptos" panose="020B0004020202020204" pitchFamily="34" charset="0"/>
              <a:cs typeface="Times New Roman" panose="02020603050405020304" pitchFamily="18" charset="0"/>
            </a:endParaRPr>
          </a:p>
          <a:p>
            <a:pPr marL="0" indent="0">
              <a:lnSpc>
                <a:spcPct val="120000"/>
              </a:lnSpc>
              <a:spcBef>
                <a:spcPts val="0"/>
              </a:spcBef>
              <a:buFont typeface="Arial" panose="020B0604020202020204" pitchFamily="34" charset="0"/>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Sichern Sie sich Inspiration und wertvolle Leads</a:t>
            </a:r>
          </a:p>
        </p:txBody>
      </p:sp>
      <p:sp>
        <p:nvSpPr>
          <p:cNvPr id="56" name="Titel 1">
            <a:extLst>
              <a:ext uri="{FF2B5EF4-FFF2-40B4-BE49-F238E27FC236}">
                <a16:creationId xmlns:a16="http://schemas.microsoft.com/office/drawing/2014/main" id="{7F1D018A-B8FD-CB3F-1CD3-925F925D73B2}"/>
              </a:ext>
            </a:extLst>
          </p:cNvPr>
          <p:cNvSpPr txBox="1">
            <a:spLocks/>
          </p:cNvSpPr>
          <p:nvPr/>
        </p:nvSpPr>
        <p:spPr>
          <a:xfrm>
            <a:off x="508430" y="3777310"/>
            <a:ext cx="5314948" cy="397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500" b="1" dirty="0">
                <a:solidFill>
                  <a:srgbClr val="134D4F"/>
                </a:solidFill>
                <a:latin typeface="Franklin Gothic Book" panose="020B0503020102020204" pitchFamily="34" charset="0"/>
                <a:ea typeface="Aptos" panose="020B0004020202020204" pitchFamily="34" charset="0"/>
                <a:cs typeface="Times New Roman" panose="02020603050405020304" pitchFamily="18" charset="0"/>
              </a:rPr>
              <a:t>Direkter Zugang zu Kunden &amp; Partnern</a:t>
            </a:r>
            <a:endParaRPr lang="de-DE" sz="1500" dirty="0">
              <a:solidFill>
                <a:srgbClr val="134D4F"/>
              </a:solidFill>
            </a:endParaRPr>
          </a:p>
        </p:txBody>
      </p:sp>
      <p:pic>
        <p:nvPicPr>
          <p:cNvPr id="57" name="Grafik 56" descr="Ziel Silhouette">
            <a:extLst>
              <a:ext uri="{FF2B5EF4-FFF2-40B4-BE49-F238E27FC236}">
                <a16:creationId xmlns:a16="http://schemas.microsoft.com/office/drawing/2014/main" id="{E3635856-2083-49D6-FC63-7FBB9D73E2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128" y="4143817"/>
            <a:ext cx="409654" cy="409654"/>
          </a:xfrm>
          <a:prstGeom prst="rect">
            <a:avLst/>
          </a:prstGeom>
        </p:spPr>
      </p:pic>
      <p:pic>
        <p:nvPicPr>
          <p:cNvPr id="58" name="Grafik 57" descr="Ziel Silhouette">
            <a:extLst>
              <a:ext uri="{FF2B5EF4-FFF2-40B4-BE49-F238E27FC236}">
                <a16:creationId xmlns:a16="http://schemas.microsoft.com/office/drawing/2014/main" id="{D89A6961-A089-7515-F5DD-E82241AC2F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734" y="4577844"/>
            <a:ext cx="409654" cy="409654"/>
          </a:xfrm>
          <a:prstGeom prst="rect">
            <a:avLst/>
          </a:prstGeom>
        </p:spPr>
      </p:pic>
      <p:pic>
        <p:nvPicPr>
          <p:cNvPr id="59" name="Grafik 58" descr="Ziel Silhouette">
            <a:extLst>
              <a:ext uri="{FF2B5EF4-FFF2-40B4-BE49-F238E27FC236}">
                <a16:creationId xmlns:a16="http://schemas.microsoft.com/office/drawing/2014/main" id="{84F8FB33-0DCD-608B-2C95-4C690F89C3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5558" y="5005488"/>
            <a:ext cx="409654" cy="409654"/>
          </a:xfrm>
          <a:prstGeom prst="rect">
            <a:avLst/>
          </a:prstGeom>
        </p:spPr>
      </p:pic>
      <p:sp>
        <p:nvSpPr>
          <p:cNvPr id="60" name="Titel 1">
            <a:extLst>
              <a:ext uri="{FF2B5EF4-FFF2-40B4-BE49-F238E27FC236}">
                <a16:creationId xmlns:a16="http://schemas.microsoft.com/office/drawing/2014/main" id="{BCD4C6D2-BCCE-D40C-A89E-C52AB3FB0282}"/>
              </a:ext>
            </a:extLst>
          </p:cNvPr>
          <p:cNvSpPr txBox="1">
            <a:spLocks/>
          </p:cNvSpPr>
          <p:nvPr/>
        </p:nvSpPr>
        <p:spPr>
          <a:xfrm>
            <a:off x="6443532" y="1978831"/>
            <a:ext cx="5314948" cy="397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1500" b="1" dirty="0">
                <a:solidFill>
                  <a:srgbClr val="134D4F"/>
                </a:solidFill>
                <a:latin typeface="Franklin Gothic Book" panose="020B0503020102020204" pitchFamily="34" charset="0"/>
                <a:cs typeface="Times New Roman" panose="02020603050405020304" pitchFamily="18" charset="0"/>
              </a:rPr>
              <a:t>Reichweite und Zielgruppen</a:t>
            </a:r>
            <a:endParaRPr lang="de-DE" sz="1500" dirty="0">
              <a:solidFill>
                <a:srgbClr val="134D4F"/>
              </a:solidFill>
            </a:endParaRPr>
          </a:p>
        </p:txBody>
      </p:sp>
      <p:pic>
        <p:nvPicPr>
          <p:cNvPr id="61" name="Grafik 60" descr="Ziel Silhouette">
            <a:extLst>
              <a:ext uri="{FF2B5EF4-FFF2-40B4-BE49-F238E27FC236}">
                <a16:creationId xmlns:a16="http://schemas.microsoft.com/office/drawing/2014/main" id="{1B47E42F-E5F3-7A09-2EA5-7A2DEB1F54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4704" y="2937998"/>
            <a:ext cx="409654" cy="409654"/>
          </a:xfrm>
          <a:prstGeom prst="rect">
            <a:avLst/>
          </a:prstGeom>
        </p:spPr>
      </p:pic>
      <p:pic>
        <p:nvPicPr>
          <p:cNvPr id="62" name="Grafik 61" descr="Ziel Silhouette">
            <a:extLst>
              <a:ext uri="{FF2B5EF4-FFF2-40B4-BE49-F238E27FC236}">
                <a16:creationId xmlns:a16="http://schemas.microsoft.com/office/drawing/2014/main" id="{2830083B-7715-DEB3-C435-521AD3DCEC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5310" y="3401340"/>
            <a:ext cx="409654" cy="409654"/>
          </a:xfrm>
          <a:prstGeom prst="rect">
            <a:avLst/>
          </a:prstGeom>
        </p:spPr>
      </p:pic>
      <p:pic>
        <p:nvPicPr>
          <p:cNvPr id="63" name="Grafik 62" descr="Ziel Silhouette">
            <a:extLst>
              <a:ext uri="{FF2B5EF4-FFF2-40B4-BE49-F238E27FC236}">
                <a16:creationId xmlns:a16="http://schemas.microsoft.com/office/drawing/2014/main" id="{98542998-B3A0-537D-C8F7-7F9B18101C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4227" y="4172960"/>
            <a:ext cx="409654" cy="409654"/>
          </a:xfrm>
          <a:prstGeom prst="rect">
            <a:avLst/>
          </a:prstGeom>
        </p:spPr>
      </p:pic>
      <p:pic>
        <p:nvPicPr>
          <p:cNvPr id="64" name="Grafik 63" descr="Ziel Silhouette">
            <a:extLst>
              <a:ext uri="{FF2B5EF4-FFF2-40B4-BE49-F238E27FC236}">
                <a16:creationId xmlns:a16="http://schemas.microsoft.com/office/drawing/2014/main" id="{DD35F09D-3503-4A2E-791F-3703313ADE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85855" y="3765459"/>
            <a:ext cx="409654" cy="409654"/>
          </a:xfrm>
          <a:prstGeom prst="rect">
            <a:avLst/>
          </a:prstGeom>
        </p:spPr>
      </p:pic>
      <p:sp>
        <p:nvSpPr>
          <p:cNvPr id="65" name="Inhaltsplatzhalter 2">
            <a:extLst>
              <a:ext uri="{FF2B5EF4-FFF2-40B4-BE49-F238E27FC236}">
                <a16:creationId xmlns:a16="http://schemas.microsoft.com/office/drawing/2014/main" id="{F7685372-8931-86C9-1D24-0216201C58BE}"/>
              </a:ext>
            </a:extLst>
          </p:cNvPr>
          <p:cNvSpPr txBox="1">
            <a:spLocks/>
          </p:cNvSpPr>
          <p:nvPr/>
        </p:nvSpPr>
        <p:spPr>
          <a:xfrm>
            <a:off x="6471324" y="4807688"/>
            <a:ext cx="5409643" cy="10401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de-DE" sz="1500" b="1" kern="100" dirty="0">
                <a:solidFill>
                  <a:srgbClr val="134D4F"/>
                </a:solidFill>
                <a:latin typeface="Franklin Gothic Book" panose="020B0503020102020204" pitchFamily="34" charset="0"/>
                <a:ea typeface="Aptos" panose="020B0004020202020204" pitchFamily="34" charset="0"/>
                <a:cs typeface="Times New Roman" panose="02020603050405020304" pitchFamily="18" charset="0"/>
              </a:rPr>
              <a:t>Netzwerken und profitieren Sie von der Sichtbarkeit Ihres Unternehmens, dem fachlichen Input und den zahlreichen Möglichkeiten, Ihr Geschäft auszubauen.</a:t>
            </a:r>
          </a:p>
        </p:txBody>
      </p:sp>
      <p:sp>
        <p:nvSpPr>
          <p:cNvPr id="66" name="Inhaltsplatzhalter 2">
            <a:extLst>
              <a:ext uri="{FF2B5EF4-FFF2-40B4-BE49-F238E27FC236}">
                <a16:creationId xmlns:a16="http://schemas.microsoft.com/office/drawing/2014/main" id="{4EE754AF-039A-E83A-A78B-B975A1B870D3}"/>
              </a:ext>
            </a:extLst>
          </p:cNvPr>
          <p:cNvSpPr txBox="1">
            <a:spLocks/>
          </p:cNvSpPr>
          <p:nvPr/>
        </p:nvSpPr>
        <p:spPr>
          <a:xfrm>
            <a:off x="6474484" y="2368452"/>
            <a:ext cx="4122232" cy="336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Wir erwarten 200 Fachbesucher*innen, 40 Referent*innen</a:t>
            </a:r>
          </a:p>
        </p:txBody>
      </p:sp>
    </p:spTree>
    <p:extLst>
      <p:ext uri="{BB962C8B-B14F-4D97-AF65-F5344CB8AC3E}">
        <p14:creationId xmlns:p14="http://schemas.microsoft.com/office/powerpoint/2010/main" val="2553077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9EB67488-2179-926C-0D82-F3E2AB90C308}"/>
              </a:ext>
            </a:extLst>
          </p:cNvPr>
          <p:cNvSpPr/>
          <p:nvPr/>
        </p:nvSpPr>
        <p:spPr>
          <a:xfrm>
            <a:off x="0" y="5829300"/>
            <a:ext cx="12192000" cy="10287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695E95C2-F92A-7814-EE4F-673F7A890E32}"/>
              </a:ext>
            </a:extLst>
          </p:cNvPr>
          <p:cNvSpPr/>
          <p:nvPr/>
        </p:nvSpPr>
        <p:spPr>
          <a:xfrm>
            <a:off x="2924175" y="-361950"/>
            <a:ext cx="9267825" cy="144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A85BEFE7-B3D2-BA04-23EB-438935255C7E}"/>
              </a:ext>
            </a:extLst>
          </p:cNvPr>
          <p:cNvSpPr/>
          <p:nvPr/>
        </p:nvSpPr>
        <p:spPr>
          <a:xfrm>
            <a:off x="2571750" y="-123825"/>
            <a:ext cx="523875" cy="3143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8" name="Tabelle 27">
            <a:extLst>
              <a:ext uri="{FF2B5EF4-FFF2-40B4-BE49-F238E27FC236}">
                <a16:creationId xmlns:a16="http://schemas.microsoft.com/office/drawing/2014/main" id="{64D677BD-9FC9-2E43-89C4-2E94A8A15EB8}"/>
              </a:ext>
            </a:extLst>
          </p:cNvPr>
          <p:cNvGraphicFramePr>
            <a:graphicFrameLocks noGrp="1"/>
          </p:cNvGraphicFramePr>
          <p:nvPr>
            <p:extLst>
              <p:ext uri="{D42A27DB-BD31-4B8C-83A1-F6EECF244321}">
                <p14:modId xmlns:p14="http://schemas.microsoft.com/office/powerpoint/2010/main" val="2690649883"/>
              </p:ext>
            </p:extLst>
          </p:nvPr>
        </p:nvGraphicFramePr>
        <p:xfrm>
          <a:off x="114300" y="-17990"/>
          <a:ext cx="11963399" cy="6843107"/>
        </p:xfrm>
        <a:graphic>
          <a:graphicData uri="http://schemas.openxmlformats.org/drawingml/2006/table">
            <a:tbl>
              <a:tblPr/>
              <a:tblGrid>
                <a:gridCol w="6195371">
                  <a:extLst>
                    <a:ext uri="{9D8B030D-6E8A-4147-A177-3AD203B41FA5}">
                      <a16:colId xmlns:a16="http://schemas.microsoft.com/office/drawing/2014/main" val="2628257191"/>
                    </a:ext>
                  </a:extLst>
                </a:gridCol>
                <a:gridCol w="709830">
                  <a:extLst>
                    <a:ext uri="{9D8B030D-6E8A-4147-A177-3AD203B41FA5}">
                      <a16:colId xmlns:a16="http://schemas.microsoft.com/office/drawing/2014/main" val="3969081531"/>
                    </a:ext>
                  </a:extLst>
                </a:gridCol>
                <a:gridCol w="692725">
                  <a:extLst>
                    <a:ext uri="{9D8B030D-6E8A-4147-A177-3AD203B41FA5}">
                      <a16:colId xmlns:a16="http://schemas.microsoft.com/office/drawing/2014/main" val="2749990638"/>
                    </a:ext>
                  </a:extLst>
                </a:gridCol>
                <a:gridCol w="726934">
                  <a:extLst>
                    <a:ext uri="{9D8B030D-6E8A-4147-A177-3AD203B41FA5}">
                      <a16:colId xmlns:a16="http://schemas.microsoft.com/office/drawing/2014/main" val="4279677088"/>
                    </a:ext>
                  </a:extLst>
                </a:gridCol>
                <a:gridCol w="701279">
                  <a:extLst>
                    <a:ext uri="{9D8B030D-6E8A-4147-A177-3AD203B41FA5}">
                      <a16:colId xmlns:a16="http://schemas.microsoft.com/office/drawing/2014/main" val="2598295713"/>
                    </a:ext>
                  </a:extLst>
                </a:gridCol>
                <a:gridCol w="709830">
                  <a:extLst>
                    <a:ext uri="{9D8B030D-6E8A-4147-A177-3AD203B41FA5}">
                      <a16:colId xmlns:a16="http://schemas.microsoft.com/office/drawing/2014/main" val="149457431"/>
                    </a:ext>
                  </a:extLst>
                </a:gridCol>
                <a:gridCol w="701279">
                  <a:extLst>
                    <a:ext uri="{9D8B030D-6E8A-4147-A177-3AD203B41FA5}">
                      <a16:colId xmlns:a16="http://schemas.microsoft.com/office/drawing/2014/main" val="3223473434"/>
                    </a:ext>
                  </a:extLst>
                </a:gridCol>
                <a:gridCol w="692725">
                  <a:extLst>
                    <a:ext uri="{9D8B030D-6E8A-4147-A177-3AD203B41FA5}">
                      <a16:colId xmlns:a16="http://schemas.microsoft.com/office/drawing/2014/main" val="2062256269"/>
                    </a:ext>
                  </a:extLst>
                </a:gridCol>
                <a:gridCol w="833426">
                  <a:extLst>
                    <a:ext uri="{9D8B030D-6E8A-4147-A177-3AD203B41FA5}">
                      <a16:colId xmlns:a16="http://schemas.microsoft.com/office/drawing/2014/main" val="533742894"/>
                    </a:ext>
                  </a:extLst>
                </a:gridCol>
              </a:tblGrid>
              <a:tr h="555418">
                <a:tc>
                  <a:txBody>
                    <a:bodyPr/>
                    <a:lstStyle/>
                    <a:p>
                      <a:pPr marL="457200" lvl="1" indent="0" algn="l" fontAlgn="ctr"/>
                      <a:endParaRPr lang="de-DE" sz="1000" b="0" i="0" u="none" strike="noStrike" dirty="0">
                        <a:solidFill>
                          <a:srgbClr val="000000"/>
                        </a:solidFill>
                        <a:effectLst/>
                        <a:latin typeface="Franklin Gothic Book" panose="020B0503020102020204" pitchFamily="34" charset="0"/>
                      </a:endParaRPr>
                    </a:p>
                  </a:txBody>
                  <a:tcPr marL="3183" marR="3183" marT="3183"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ctr"/>
                      <a:r>
                        <a:rPr lang="de-DE" sz="1000" b="1" i="0" u="none" strike="noStrike" dirty="0">
                          <a:solidFill>
                            <a:srgbClr val="FFFFFF"/>
                          </a:solidFill>
                          <a:effectLst/>
                          <a:latin typeface="Franklin Gothic Book" panose="020B0503020102020204" pitchFamily="34" charset="0"/>
                        </a:rPr>
                        <a:t>Terrabyte Sponsor</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1" i="0" u="none" strike="noStrike">
                          <a:solidFill>
                            <a:srgbClr val="FFFFFF"/>
                          </a:solidFill>
                          <a:effectLst/>
                          <a:latin typeface="Franklin Gothic Book" panose="020B0503020102020204" pitchFamily="34" charset="0"/>
                        </a:rPr>
                        <a:t>Gigabyte Sponsor</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1" i="0" u="none" strike="noStrike">
                          <a:solidFill>
                            <a:srgbClr val="FFFFFF"/>
                          </a:solidFill>
                          <a:effectLst/>
                          <a:latin typeface="Franklin Gothic Book" panose="020B0503020102020204" pitchFamily="34" charset="0"/>
                        </a:rPr>
                        <a:t>Megabyte Sponsor</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1" i="0" u="none" strike="noStrike">
                          <a:solidFill>
                            <a:srgbClr val="FFFFFF"/>
                          </a:solidFill>
                          <a:effectLst/>
                          <a:latin typeface="Franklin Gothic Book" panose="020B0503020102020204" pitchFamily="34" charset="0"/>
                        </a:rPr>
                        <a:t>Kilobyte</a:t>
                      </a:r>
                      <a:br>
                        <a:rPr lang="de-DE" sz="1000" b="1" i="0" u="none" strike="noStrike">
                          <a:solidFill>
                            <a:srgbClr val="FFFFFF"/>
                          </a:solidFill>
                          <a:effectLst/>
                          <a:latin typeface="Franklin Gothic Book" panose="020B0503020102020204" pitchFamily="34" charset="0"/>
                        </a:rPr>
                      </a:br>
                      <a:r>
                        <a:rPr lang="de-DE" sz="1000" b="1" i="0" u="none" strike="noStrike">
                          <a:solidFill>
                            <a:srgbClr val="FFFFFF"/>
                          </a:solidFill>
                          <a:effectLst/>
                          <a:latin typeface="Franklin Gothic Book" panose="020B0503020102020204" pitchFamily="34" charset="0"/>
                        </a:rPr>
                        <a:t>Sponsor</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1" i="0" u="none" strike="noStrike" dirty="0">
                          <a:solidFill>
                            <a:srgbClr val="FFFFFF"/>
                          </a:solidFill>
                          <a:effectLst/>
                          <a:latin typeface="Franklin Gothic Book" panose="020B0503020102020204" pitchFamily="34" charset="0"/>
                        </a:rPr>
                        <a:t>Dinner </a:t>
                      </a:r>
                      <a:br>
                        <a:rPr lang="de-DE" sz="1000" b="1" i="0" u="none" strike="noStrike" dirty="0">
                          <a:solidFill>
                            <a:srgbClr val="FFFFFF"/>
                          </a:solidFill>
                          <a:effectLst/>
                          <a:latin typeface="Franklin Gothic Book" panose="020B0503020102020204" pitchFamily="34" charset="0"/>
                        </a:rPr>
                      </a:br>
                      <a:r>
                        <a:rPr lang="de-DE" sz="1000" b="1" i="0" u="none" strike="noStrike" dirty="0">
                          <a:solidFill>
                            <a:srgbClr val="FFFFFF"/>
                          </a:solidFill>
                          <a:effectLst/>
                          <a:latin typeface="Franklin Gothic Book" panose="020B0503020102020204" pitchFamily="34" charset="0"/>
                        </a:rPr>
                        <a:t>Sponsor</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1" i="0" u="none" strike="noStrike">
                          <a:solidFill>
                            <a:srgbClr val="FFFFFF"/>
                          </a:solidFill>
                          <a:effectLst/>
                          <a:latin typeface="Franklin Gothic Book" panose="020B0503020102020204" pitchFamily="34" charset="0"/>
                        </a:rPr>
                        <a:t>Lunch/ Coffee Sponsor</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1" i="0" u="none" strike="noStrike">
                          <a:solidFill>
                            <a:srgbClr val="FFFFFF"/>
                          </a:solidFill>
                          <a:effectLst/>
                          <a:latin typeface="Franklin Gothic Book" panose="020B0503020102020204" pitchFamily="34" charset="0"/>
                        </a:rPr>
                        <a:t>Lanyard </a:t>
                      </a:r>
                      <a:br>
                        <a:rPr lang="de-DE" sz="1000" b="1" i="0" u="none" strike="noStrike">
                          <a:solidFill>
                            <a:srgbClr val="FFFFFF"/>
                          </a:solidFill>
                          <a:effectLst/>
                          <a:latin typeface="Franklin Gothic Book" panose="020B0503020102020204" pitchFamily="34" charset="0"/>
                        </a:rPr>
                      </a:br>
                      <a:r>
                        <a:rPr lang="de-DE" sz="1000" b="1" i="0" u="none" strike="noStrike">
                          <a:solidFill>
                            <a:srgbClr val="FFFFFF"/>
                          </a:solidFill>
                          <a:effectLst/>
                          <a:latin typeface="Franklin Gothic Book" panose="020B0503020102020204" pitchFamily="34" charset="0"/>
                        </a:rPr>
                        <a:t>Sponsor</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1" i="0" u="none" strike="noStrike" dirty="0">
                          <a:solidFill>
                            <a:srgbClr val="FFFFFF"/>
                          </a:solidFill>
                          <a:effectLst/>
                          <a:latin typeface="Franklin Gothic Book" panose="020B0503020102020204" pitchFamily="34" charset="0"/>
                        </a:rPr>
                        <a:t>Online </a:t>
                      </a:r>
                      <a:r>
                        <a:rPr lang="de-DE" sz="1000" b="1" i="0" u="none" strike="noStrike" dirty="0" err="1">
                          <a:solidFill>
                            <a:srgbClr val="FFFFFF"/>
                          </a:solidFill>
                          <a:effectLst/>
                          <a:latin typeface="Franklin Gothic Book" panose="020B0503020102020204" pitchFamily="34" charset="0"/>
                        </a:rPr>
                        <a:t>Platform</a:t>
                      </a:r>
                      <a:r>
                        <a:rPr lang="de-DE" sz="1000" b="1" i="0" u="none" strike="noStrike" dirty="0">
                          <a:solidFill>
                            <a:srgbClr val="FFFFFF"/>
                          </a:solidFill>
                          <a:effectLst/>
                          <a:latin typeface="Franklin Gothic Book" panose="020B0503020102020204" pitchFamily="34" charset="0"/>
                        </a:rPr>
                        <a:t> / App Sponsor</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extLst>
                  <a:ext uri="{0D108BD9-81ED-4DB2-BD59-A6C34878D82A}">
                    <a16:rowId xmlns:a16="http://schemas.microsoft.com/office/drawing/2014/main" val="2496399456"/>
                  </a:ext>
                </a:extLst>
              </a:tr>
              <a:tr h="261751">
                <a:tc>
                  <a:txBody>
                    <a:bodyPr/>
                    <a:lstStyle/>
                    <a:p>
                      <a:pPr lvl="1" algn="l" fontAlgn="ctr"/>
                      <a:endParaRPr lang="de-DE" sz="1000" b="0" i="0" u="none" strike="noStrike">
                        <a:solidFill>
                          <a:srgbClr val="000000"/>
                        </a:solidFill>
                        <a:effectLst/>
                        <a:latin typeface="Franklin Gothic Book" panose="020B0503020102020204" pitchFamily="34" charset="0"/>
                      </a:endParaRPr>
                    </a:p>
                  </a:txBody>
                  <a:tcPr marL="3183" marR="3183" marT="3183" marB="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marL="0" indent="0" algn="ctr" fontAlgn="ctr"/>
                      <a:r>
                        <a:rPr lang="de-DE" sz="1000" b="1" i="0" u="none" strike="noStrike" dirty="0">
                          <a:solidFill>
                            <a:srgbClr val="000000"/>
                          </a:solidFill>
                          <a:effectLst/>
                          <a:latin typeface="Franklin Gothic Book" panose="020B0503020102020204" pitchFamily="34" charset="0"/>
                        </a:rPr>
                        <a:t>max. 3</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exclusive</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max. 3</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exclusive</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805545"/>
                  </a:ext>
                </a:extLst>
              </a:tr>
              <a:tr h="289795">
                <a:tc>
                  <a:txBody>
                    <a:bodyPr/>
                    <a:lstStyle/>
                    <a:p>
                      <a:pPr lvl="1" algn="l" fontAlgn="ctr"/>
                      <a:endParaRPr lang="de-DE" sz="1000" b="0" i="0" u="none" strike="noStrike">
                        <a:solidFill>
                          <a:srgbClr val="000000"/>
                        </a:solidFill>
                        <a:effectLst/>
                        <a:latin typeface="Franklin Gothic Book" panose="020B0503020102020204" pitchFamily="34" charset="0"/>
                      </a:endParaRPr>
                    </a:p>
                  </a:txBody>
                  <a:tcPr marL="3183" marR="3183" marT="318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20.000 €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10.000 €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5.000 €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2.500 €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10.000 €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10.000 €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Franklin Gothic Book" panose="020B0503020102020204" pitchFamily="34" charset="0"/>
                        </a:rPr>
                        <a:t>10.000 €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dirty="0">
                          <a:solidFill>
                            <a:srgbClr val="000000"/>
                          </a:solidFill>
                          <a:effectLst/>
                          <a:latin typeface="Franklin Gothic Book" panose="020B0503020102020204" pitchFamily="34" charset="0"/>
                        </a:rPr>
                        <a:t>5.000 €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1911272"/>
                  </a:ext>
                </a:extLst>
              </a:tr>
              <a:tr h="247729">
                <a:tc>
                  <a:txBody>
                    <a:bodyPr/>
                    <a:lstStyle/>
                    <a:p>
                      <a:pPr lvl="1" algn="l" fontAlgn="ctr"/>
                      <a:r>
                        <a:rPr lang="de-DE" sz="1100" b="1" i="0" u="none" strike="noStrike" dirty="0" err="1">
                          <a:solidFill>
                            <a:srgbClr val="FFFFFF"/>
                          </a:solidFill>
                          <a:effectLst/>
                          <a:latin typeface="Franklin Gothic Book" panose="020B0503020102020204" pitchFamily="34" charset="0"/>
                        </a:rPr>
                        <a:t>Speaking</a:t>
                      </a:r>
                      <a:r>
                        <a:rPr lang="de-DE" sz="1100" b="1" i="0" u="none" strike="noStrike" dirty="0">
                          <a:solidFill>
                            <a:srgbClr val="FFFFFF"/>
                          </a:solidFill>
                          <a:effectLst/>
                          <a:latin typeface="Franklin Gothic Book" panose="020B0503020102020204" pitchFamily="34" charset="0"/>
                        </a:rPr>
                        <a:t> </a:t>
                      </a:r>
                      <a:r>
                        <a:rPr lang="de-DE" sz="1100" b="1" i="0" u="none" strike="noStrike" dirty="0" err="1">
                          <a:solidFill>
                            <a:srgbClr val="FFFFFF"/>
                          </a:solidFill>
                          <a:effectLst/>
                          <a:latin typeface="Franklin Gothic Book" panose="020B0503020102020204" pitchFamily="34" charset="0"/>
                        </a:rPr>
                        <a:t>Opportunity</a:t>
                      </a:r>
                      <a:endParaRPr lang="de-DE" sz="1100" b="1" i="0" u="none" strike="noStrike" dirty="0">
                        <a:solidFill>
                          <a:srgbClr val="FFFFFF"/>
                        </a:solidFill>
                        <a:effectLst/>
                        <a:latin typeface="Franklin Gothic Book" panose="020B0503020102020204" pitchFamily="34" charset="0"/>
                      </a:endParaRP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extLst>
                  <a:ext uri="{0D108BD9-81ED-4DB2-BD59-A6C34878D82A}">
                    <a16:rowId xmlns:a16="http://schemas.microsoft.com/office/drawing/2014/main" val="1858970037"/>
                  </a:ext>
                </a:extLst>
              </a:tr>
              <a:tr h="303008">
                <a:tc>
                  <a:txBody>
                    <a:bodyPr/>
                    <a:lstStyle/>
                    <a:p>
                      <a:pPr lvl="1" algn="l" fontAlgn="ctr"/>
                      <a:r>
                        <a:rPr lang="de-DE" sz="1100" b="0" i="0" u="none" strike="noStrike" dirty="0">
                          <a:solidFill>
                            <a:srgbClr val="000000"/>
                          </a:solidFill>
                          <a:effectLst/>
                          <a:latin typeface="Franklin Gothic Book" panose="020B0503020102020204" pitchFamily="34" charset="0"/>
                        </a:rPr>
                        <a:t>Interview on </a:t>
                      </a:r>
                      <a:r>
                        <a:rPr lang="de-DE" sz="1100" b="0" i="0" u="none" strike="noStrike" dirty="0" err="1">
                          <a:solidFill>
                            <a:srgbClr val="000000"/>
                          </a:solidFill>
                          <a:effectLst/>
                          <a:latin typeface="Franklin Gothic Book" panose="020B0503020102020204" pitchFamily="34" charset="0"/>
                        </a:rPr>
                        <a:t>stage</a:t>
                      </a:r>
                      <a:endParaRPr lang="de-DE" sz="1100" b="0" i="0" u="none" strike="noStrike" dirty="0">
                        <a:solidFill>
                          <a:srgbClr val="000000"/>
                        </a:solidFill>
                        <a:effectLst/>
                        <a:latin typeface="Franklin Gothic Book" panose="020B0503020102020204" pitchFamily="34" charset="0"/>
                      </a:endParaRP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br>
                        <a:rPr lang="de-DE" sz="1000" b="0" i="0" u="none" strike="noStrike">
                          <a:solidFill>
                            <a:srgbClr val="000000"/>
                          </a:solidFill>
                          <a:effectLst/>
                          <a:latin typeface="Franklin Gothic Book" panose="020B0503020102020204" pitchFamily="34" charset="0"/>
                        </a:rPr>
                      </a:br>
                      <a:r>
                        <a:rPr lang="de-DE" sz="1000" b="0" i="0" u="none" strike="noStrike">
                          <a:solidFill>
                            <a:srgbClr val="000000"/>
                          </a:solidFill>
                          <a:effectLst/>
                          <a:latin typeface="Franklin Gothic Book" panose="020B0503020102020204" pitchFamily="34" charset="0"/>
                        </a:rPr>
                        <a:t>(max. 5 min)</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946883"/>
                  </a:ext>
                </a:extLst>
              </a:tr>
              <a:tr h="303008">
                <a:tc>
                  <a:txBody>
                    <a:bodyPr/>
                    <a:lstStyle/>
                    <a:p>
                      <a:pPr lvl="1" algn="l" fontAlgn="ctr"/>
                      <a:r>
                        <a:rPr lang="de-DE" sz="1100" b="0" i="0" u="none" strike="noStrike" dirty="0">
                          <a:solidFill>
                            <a:srgbClr val="000000"/>
                          </a:solidFill>
                          <a:effectLst/>
                          <a:latin typeface="Franklin Gothic Book" panose="020B0503020102020204" pitchFamily="34" charset="0"/>
                        </a:rPr>
                        <a:t>Interview on </a:t>
                      </a:r>
                      <a:r>
                        <a:rPr lang="de-DE" sz="1100" b="0" i="0" u="none" strike="noStrike" dirty="0" err="1">
                          <a:solidFill>
                            <a:srgbClr val="000000"/>
                          </a:solidFill>
                          <a:effectLst/>
                          <a:latin typeface="Franklin Gothic Book" panose="020B0503020102020204" pitchFamily="34" charset="0"/>
                        </a:rPr>
                        <a:t>stage</a:t>
                      </a:r>
                      <a:endParaRPr lang="de-DE" sz="1100" b="0" i="0" u="none" strike="noStrike" dirty="0">
                        <a:solidFill>
                          <a:srgbClr val="000000"/>
                        </a:solidFill>
                        <a:effectLst/>
                        <a:latin typeface="Franklin Gothic Book" panose="020B0503020102020204" pitchFamily="34" charset="0"/>
                      </a:endParaRP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br>
                        <a:rPr lang="de-DE" sz="1000" b="0" i="0" u="none" strike="noStrike">
                          <a:solidFill>
                            <a:srgbClr val="000000"/>
                          </a:solidFill>
                          <a:effectLst/>
                          <a:latin typeface="Franklin Gothic Book" panose="020B0503020102020204" pitchFamily="34" charset="0"/>
                        </a:rPr>
                      </a:br>
                      <a:r>
                        <a:rPr lang="de-DE" sz="1000" b="0" i="0" u="none" strike="noStrike">
                          <a:solidFill>
                            <a:srgbClr val="000000"/>
                          </a:solidFill>
                          <a:effectLst/>
                          <a:latin typeface="Franklin Gothic Book" panose="020B0503020102020204" pitchFamily="34" charset="0"/>
                        </a:rPr>
                        <a:t>(max. 3 min)</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9319159"/>
                  </a:ext>
                </a:extLst>
              </a:tr>
              <a:tr h="443174">
                <a:tc>
                  <a:txBody>
                    <a:bodyPr/>
                    <a:lstStyle/>
                    <a:p>
                      <a:pPr lvl="1" algn="l" fontAlgn="ctr"/>
                      <a:r>
                        <a:rPr lang="de-DE" sz="1100" b="0" i="0" u="none" strike="noStrike" dirty="0">
                          <a:solidFill>
                            <a:srgbClr val="000000"/>
                          </a:solidFill>
                          <a:effectLst/>
                          <a:latin typeface="Franklin Gothic Book" panose="020B0503020102020204" pitchFamily="34" charset="0"/>
                        </a:rPr>
                        <a:t>Pitch on </a:t>
                      </a:r>
                      <a:r>
                        <a:rPr lang="de-DE" sz="1100" b="0" i="0" u="none" strike="noStrike" dirty="0" err="1">
                          <a:solidFill>
                            <a:srgbClr val="000000"/>
                          </a:solidFill>
                          <a:effectLst/>
                          <a:latin typeface="Franklin Gothic Book" panose="020B0503020102020204" pitchFamily="34" charset="0"/>
                        </a:rPr>
                        <a:t>stage</a:t>
                      </a:r>
                      <a:endParaRPr lang="de-DE" sz="1100" b="0" i="0" u="none" strike="noStrike" dirty="0">
                        <a:solidFill>
                          <a:srgbClr val="000000"/>
                        </a:solidFill>
                        <a:effectLst/>
                        <a:latin typeface="Franklin Gothic Book" panose="020B0503020102020204" pitchFamily="34" charset="0"/>
                      </a:endParaRP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br>
                        <a:rPr lang="de-DE" sz="1000" b="0" i="0" u="none" strike="noStrike">
                          <a:solidFill>
                            <a:srgbClr val="000000"/>
                          </a:solidFill>
                          <a:effectLst/>
                          <a:latin typeface="Franklin Gothic Book" panose="020B0503020102020204" pitchFamily="34" charset="0"/>
                        </a:rPr>
                      </a:br>
                      <a:r>
                        <a:rPr lang="de-DE" sz="1000" b="0" i="0" u="none" strike="noStrike">
                          <a:solidFill>
                            <a:srgbClr val="000000"/>
                          </a:solidFill>
                          <a:effectLst/>
                          <a:latin typeface="Franklin Gothic Book" panose="020B0503020102020204" pitchFamily="34" charset="0"/>
                        </a:rPr>
                        <a:t>(max. 3 min)</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dirty="0">
                          <a:solidFill>
                            <a:srgbClr val="000000"/>
                          </a:solidFill>
                          <a:effectLst/>
                          <a:latin typeface="Franklin Gothic Book" panose="020B0503020102020204" pitchFamily="34" charset="0"/>
                        </a:rPr>
                        <a:t>√</a:t>
                      </a:r>
                      <a:br>
                        <a:rPr lang="de-DE" sz="1000" b="0" i="0" u="none" strike="noStrike" dirty="0">
                          <a:solidFill>
                            <a:srgbClr val="000000"/>
                          </a:solidFill>
                          <a:effectLst/>
                          <a:latin typeface="Franklin Gothic Book" panose="020B0503020102020204" pitchFamily="34" charset="0"/>
                        </a:rPr>
                      </a:br>
                      <a:r>
                        <a:rPr lang="de-DE" sz="1000" b="0" i="0" u="none" strike="noStrike" dirty="0">
                          <a:solidFill>
                            <a:srgbClr val="000000"/>
                          </a:solidFill>
                          <a:effectLst/>
                          <a:latin typeface="Franklin Gothic Book" panose="020B0503020102020204" pitchFamily="34" charset="0"/>
                        </a:rPr>
                        <a:t>(max. 1 min)</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br>
                        <a:rPr lang="de-DE" sz="1000" b="0" i="0" u="none" strike="noStrike">
                          <a:solidFill>
                            <a:srgbClr val="000000"/>
                          </a:solidFill>
                          <a:effectLst/>
                          <a:latin typeface="Franklin Gothic Book" panose="020B0503020102020204" pitchFamily="34" charset="0"/>
                        </a:rPr>
                      </a:br>
                      <a:r>
                        <a:rPr lang="de-DE" sz="1000" b="0" i="0" u="none" strike="noStrike">
                          <a:solidFill>
                            <a:srgbClr val="000000"/>
                          </a:solidFill>
                          <a:effectLst/>
                          <a:latin typeface="Franklin Gothic Book" panose="020B0503020102020204" pitchFamily="34" charset="0"/>
                        </a:rPr>
                        <a:t>(max. 1 min)</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br>
                        <a:rPr lang="de-DE" sz="1000" b="0" i="0" u="none" strike="noStrike">
                          <a:solidFill>
                            <a:srgbClr val="000000"/>
                          </a:solidFill>
                          <a:effectLst/>
                          <a:latin typeface="Franklin Gothic Book" panose="020B0503020102020204" pitchFamily="34" charset="0"/>
                        </a:rPr>
                      </a:br>
                      <a:r>
                        <a:rPr lang="de-DE" sz="1000" b="0" i="0" u="none" strike="noStrike">
                          <a:solidFill>
                            <a:srgbClr val="000000"/>
                          </a:solidFill>
                          <a:effectLst/>
                          <a:latin typeface="Franklin Gothic Book" panose="020B0503020102020204" pitchFamily="34" charset="0"/>
                        </a:rPr>
                        <a:t>(max. 1 min)</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br>
                        <a:rPr lang="de-DE" sz="1000" b="0" i="0" u="none" strike="noStrike">
                          <a:solidFill>
                            <a:srgbClr val="000000"/>
                          </a:solidFill>
                          <a:effectLst/>
                          <a:latin typeface="Franklin Gothic Book" panose="020B0503020102020204" pitchFamily="34" charset="0"/>
                        </a:rPr>
                      </a:br>
                      <a:r>
                        <a:rPr lang="de-DE" sz="1000" b="0" i="0" u="none" strike="noStrike">
                          <a:solidFill>
                            <a:srgbClr val="000000"/>
                          </a:solidFill>
                          <a:effectLst/>
                          <a:latin typeface="Franklin Gothic Book" panose="020B0503020102020204" pitchFamily="34" charset="0"/>
                        </a:rPr>
                        <a:t>(max. 1 min)</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6991596"/>
                  </a:ext>
                </a:extLst>
              </a:tr>
              <a:tr h="452946">
                <a:tc>
                  <a:txBody>
                    <a:bodyPr/>
                    <a:lstStyle/>
                    <a:p>
                      <a:pPr lvl="1" algn="l" fontAlgn="ctr"/>
                      <a:r>
                        <a:rPr lang="de-DE" sz="1100" b="1" i="0" u="none" strike="noStrike" dirty="0">
                          <a:solidFill>
                            <a:srgbClr val="FFFFFF"/>
                          </a:solidFill>
                          <a:effectLst/>
                          <a:latin typeface="Franklin Gothic Book" panose="020B0503020102020204" pitchFamily="34" charset="0"/>
                        </a:rPr>
                        <a:t>Branding Onsite</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Most prominent Branding</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Prominent </a:t>
                      </a:r>
                      <a:br>
                        <a:rPr lang="de-DE" sz="1000" b="0" i="0" u="none" strike="noStrike">
                          <a:solidFill>
                            <a:srgbClr val="FFFFFF"/>
                          </a:solidFill>
                          <a:effectLst/>
                          <a:latin typeface="Franklin Gothic Book" panose="020B0503020102020204" pitchFamily="34" charset="0"/>
                        </a:rPr>
                      </a:br>
                      <a:r>
                        <a:rPr lang="de-DE" sz="1000" b="0" i="0" u="none" strike="noStrike">
                          <a:solidFill>
                            <a:srgbClr val="FFFFFF"/>
                          </a:solidFill>
                          <a:effectLst/>
                          <a:latin typeface="Franklin Gothic Book" panose="020B0503020102020204" pitchFamily="34" charset="0"/>
                        </a:rPr>
                        <a:t>Branding</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Prime </a:t>
                      </a:r>
                      <a:br>
                        <a:rPr lang="de-DE" sz="1000" b="0" i="0" u="none" strike="noStrike">
                          <a:solidFill>
                            <a:srgbClr val="FFFFFF"/>
                          </a:solidFill>
                          <a:effectLst/>
                          <a:latin typeface="Franklin Gothic Book" panose="020B0503020102020204" pitchFamily="34" charset="0"/>
                        </a:rPr>
                      </a:br>
                      <a:r>
                        <a:rPr lang="de-DE" sz="1000" b="0" i="0" u="none" strike="noStrike">
                          <a:solidFill>
                            <a:srgbClr val="FFFFFF"/>
                          </a:solidFill>
                          <a:effectLst/>
                          <a:latin typeface="Franklin Gothic Book" panose="020B0503020102020204" pitchFamily="34" charset="0"/>
                        </a:rPr>
                        <a:t>Branding</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Prominent </a:t>
                      </a:r>
                      <a:br>
                        <a:rPr lang="de-DE" sz="1000" b="0" i="0" u="none" strike="noStrike">
                          <a:solidFill>
                            <a:srgbClr val="FFFFFF"/>
                          </a:solidFill>
                          <a:effectLst/>
                          <a:latin typeface="Franklin Gothic Book" panose="020B0503020102020204" pitchFamily="34" charset="0"/>
                        </a:rPr>
                      </a:br>
                      <a:r>
                        <a:rPr lang="de-DE" sz="1000" b="0" i="0" u="none" strike="noStrike">
                          <a:solidFill>
                            <a:srgbClr val="FFFFFF"/>
                          </a:solidFill>
                          <a:effectLst/>
                          <a:latin typeface="Franklin Gothic Book" panose="020B0503020102020204" pitchFamily="34" charset="0"/>
                        </a:rPr>
                        <a:t>Branding</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Prominent </a:t>
                      </a:r>
                      <a:br>
                        <a:rPr lang="de-DE" sz="1000" b="0" i="0" u="none" strike="noStrike">
                          <a:solidFill>
                            <a:srgbClr val="FFFFFF"/>
                          </a:solidFill>
                          <a:effectLst/>
                          <a:latin typeface="Franklin Gothic Book" panose="020B0503020102020204" pitchFamily="34" charset="0"/>
                        </a:rPr>
                      </a:br>
                      <a:r>
                        <a:rPr lang="de-DE" sz="1000" b="0" i="0" u="none" strike="noStrike">
                          <a:solidFill>
                            <a:srgbClr val="FFFFFF"/>
                          </a:solidFill>
                          <a:effectLst/>
                          <a:latin typeface="Franklin Gothic Book" panose="020B0503020102020204" pitchFamily="34" charset="0"/>
                        </a:rPr>
                        <a:t>Branding</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Prominent </a:t>
                      </a:r>
                      <a:br>
                        <a:rPr lang="de-DE" sz="1000" b="0" i="0" u="none" strike="noStrike">
                          <a:solidFill>
                            <a:srgbClr val="FFFFFF"/>
                          </a:solidFill>
                          <a:effectLst/>
                          <a:latin typeface="Franklin Gothic Book" panose="020B0503020102020204" pitchFamily="34" charset="0"/>
                        </a:rPr>
                      </a:br>
                      <a:r>
                        <a:rPr lang="de-DE" sz="1000" b="0" i="0" u="none" strike="noStrike">
                          <a:solidFill>
                            <a:srgbClr val="FFFFFF"/>
                          </a:solidFill>
                          <a:effectLst/>
                          <a:latin typeface="Franklin Gothic Book" panose="020B0503020102020204" pitchFamily="34" charset="0"/>
                        </a:rPr>
                        <a:t>Branding</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Prominent </a:t>
                      </a:r>
                      <a:br>
                        <a:rPr lang="de-DE" sz="1000" b="0" i="0" u="none" strike="noStrike">
                          <a:solidFill>
                            <a:srgbClr val="FFFFFF"/>
                          </a:solidFill>
                          <a:effectLst/>
                          <a:latin typeface="Franklin Gothic Book" panose="020B0503020102020204" pitchFamily="34" charset="0"/>
                        </a:rPr>
                      </a:br>
                      <a:r>
                        <a:rPr lang="de-DE" sz="1000" b="0" i="0" u="none" strike="noStrike">
                          <a:solidFill>
                            <a:srgbClr val="FFFFFF"/>
                          </a:solidFill>
                          <a:effectLst/>
                          <a:latin typeface="Franklin Gothic Book" panose="020B0503020102020204" pitchFamily="34" charset="0"/>
                        </a:rPr>
                        <a:t>Branding</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extLst>
                  <a:ext uri="{0D108BD9-81ED-4DB2-BD59-A6C34878D82A}">
                    <a16:rowId xmlns:a16="http://schemas.microsoft.com/office/drawing/2014/main" val="3537394441"/>
                  </a:ext>
                </a:extLst>
              </a:tr>
              <a:tr h="332996">
                <a:tc>
                  <a:txBody>
                    <a:bodyPr/>
                    <a:lstStyle/>
                    <a:p>
                      <a:pPr lvl="1" algn="l" fontAlgn="ctr"/>
                      <a:r>
                        <a:rPr lang="en-US" sz="1100" b="0" i="0" u="none" strike="noStrike" dirty="0">
                          <a:solidFill>
                            <a:srgbClr val="000000"/>
                          </a:solidFill>
                          <a:effectLst/>
                          <a:latin typeface="Franklin Gothic Book" panose="020B0503020102020204" pitchFamily="34" charset="0"/>
                        </a:rPr>
                        <a:t>Logo around the conference area, on welcome slides and break slides between conference sessions</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dirty="0">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9941950"/>
                  </a:ext>
                </a:extLst>
              </a:tr>
              <a:tr h="266425">
                <a:tc>
                  <a:txBody>
                    <a:bodyPr/>
                    <a:lstStyle/>
                    <a:p>
                      <a:pPr lvl="1" algn="l" fontAlgn="ctr"/>
                      <a:r>
                        <a:rPr lang="en-US" sz="1100" b="0" i="0" u="none" strike="noStrike" dirty="0">
                          <a:solidFill>
                            <a:srgbClr val="000000"/>
                          </a:solidFill>
                          <a:effectLst/>
                          <a:latin typeface="Franklin Gothic Book" panose="020B0503020102020204" pitchFamily="34" charset="0"/>
                        </a:rPr>
                        <a:t>In-room branding (1 roll-up banner to be provided by sponsor)</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3245299"/>
                  </a:ext>
                </a:extLst>
              </a:tr>
              <a:tr h="247729">
                <a:tc>
                  <a:txBody>
                    <a:bodyPr/>
                    <a:lstStyle/>
                    <a:p>
                      <a:pPr lvl="1" algn="l" fontAlgn="ctr"/>
                      <a:r>
                        <a:rPr lang="de-DE" sz="1100" b="1" i="0" u="none" strike="noStrike">
                          <a:solidFill>
                            <a:srgbClr val="FFFFFF"/>
                          </a:solidFill>
                          <a:effectLst/>
                          <a:latin typeface="Franklin Gothic Book" panose="020B0503020102020204" pitchFamily="34" charset="0"/>
                        </a:rPr>
                        <a:t>Branding Online</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extLst>
                  <a:ext uri="{0D108BD9-81ED-4DB2-BD59-A6C34878D82A}">
                    <a16:rowId xmlns:a16="http://schemas.microsoft.com/office/drawing/2014/main" val="4181850100"/>
                  </a:ext>
                </a:extLst>
              </a:tr>
              <a:tr h="275773">
                <a:tc>
                  <a:txBody>
                    <a:bodyPr/>
                    <a:lstStyle/>
                    <a:p>
                      <a:pPr lvl="1" algn="l" fontAlgn="ctr"/>
                      <a:r>
                        <a:rPr lang="en-US" sz="1100" b="0" i="0" u="none" strike="noStrike" dirty="0">
                          <a:solidFill>
                            <a:srgbClr val="000000"/>
                          </a:solidFill>
                          <a:effectLst/>
                          <a:latin typeface="Franklin Gothic Book" panose="020B0503020102020204" pitchFamily="34" charset="0"/>
                        </a:rPr>
                        <a:t>Exclusive sponsorship announcement in social media posting</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573525"/>
                  </a:ext>
                </a:extLst>
              </a:tr>
              <a:tr h="289885">
                <a:tc>
                  <a:txBody>
                    <a:bodyPr/>
                    <a:lstStyle/>
                    <a:p>
                      <a:pPr lvl="1" algn="l" fontAlgn="ctr"/>
                      <a:r>
                        <a:rPr lang="en-US" sz="1100" b="0" i="0" u="none" strike="noStrike" dirty="0">
                          <a:solidFill>
                            <a:srgbClr val="000000"/>
                          </a:solidFill>
                          <a:effectLst/>
                          <a:latin typeface="Franklin Gothic Book" panose="020B0503020102020204" pitchFamily="34" charset="0"/>
                        </a:rPr>
                        <a:t>Sponsorship announcement in social media posting and Logo in Conference Newsletter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1828104"/>
                  </a:ext>
                </a:extLst>
              </a:tr>
              <a:tr h="275773">
                <a:tc>
                  <a:txBody>
                    <a:bodyPr/>
                    <a:lstStyle/>
                    <a:p>
                      <a:pPr lvl="1" algn="l" fontAlgn="ctr"/>
                      <a:r>
                        <a:rPr lang="en-US" sz="1100" b="0" i="0" u="none" strike="noStrike" dirty="0">
                          <a:solidFill>
                            <a:srgbClr val="000000"/>
                          </a:solidFill>
                          <a:effectLst/>
                          <a:latin typeface="Franklin Gothic Book" panose="020B0503020102020204" pitchFamily="34" charset="0"/>
                        </a:rPr>
                        <a:t>Web banner / </a:t>
                      </a:r>
                      <a:r>
                        <a:rPr lang="en-US" sz="1100" b="0" i="0" u="none" strike="noStrike" dirty="0" err="1">
                          <a:solidFill>
                            <a:srgbClr val="000000"/>
                          </a:solidFill>
                          <a:effectLst/>
                          <a:latin typeface="Franklin Gothic Book" panose="020B0503020102020204" pitchFamily="34" charset="0"/>
                        </a:rPr>
                        <a:t>advertisment</a:t>
                      </a:r>
                      <a:r>
                        <a:rPr lang="en-US" sz="1100" b="0" i="0" u="none" strike="noStrike" dirty="0">
                          <a:solidFill>
                            <a:srgbClr val="000000"/>
                          </a:solidFill>
                          <a:effectLst/>
                          <a:latin typeface="Franklin Gothic Book" panose="020B0503020102020204" pitchFamily="34" charset="0"/>
                        </a:rPr>
                        <a:t> in Conference Newsletter</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735885"/>
                  </a:ext>
                </a:extLst>
              </a:tr>
              <a:tr h="275773">
                <a:tc>
                  <a:txBody>
                    <a:bodyPr/>
                    <a:lstStyle/>
                    <a:p>
                      <a:pPr lvl="1" algn="l" fontAlgn="ctr"/>
                      <a:r>
                        <a:rPr lang="en-US" sz="1100" b="0" i="0" u="none" strike="noStrike">
                          <a:solidFill>
                            <a:srgbClr val="000000"/>
                          </a:solidFill>
                          <a:effectLst/>
                          <a:latin typeface="Franklin Gothic Book" panose="020B0503020102020204" pitchFamily="34" charset="0"/>
                        </a:rPr>
                        <a:t>Logo branding on conference website</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3082666"/>
                  </a:ext>
                </a:extLst>
              </a:tr>
              <a:tr h="275773">
                <a:tc>
                  <a:txBody>
                    <a:bodyPr/>
                    <a:lstStyle/>
                    <a:p>
                      <a:pPr lvl="1" algn="l" fontAlgn="ctr"/>
                      <a:r>
                        <a:rPr lang="en-US" sz="1100" b="0" i="0" u="none" strike="noStrike" dirty="0">
                          <a:solidFill>
                            <a:srgbClr val="000000"/>
                          </a:solidFill>
                          <a:effectLst/>
                          <a:latin typeface="Franklin Gothic Book" panose="020B0503020102020204" pitchFamily="34" charset="0"/>
                        </a:rPr>
                        <a:t>PDF profile on website, to be provided by sponsor, no. of pages</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8</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4</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2</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1</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8</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8</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8</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2</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482997"/>
                  </a:ext>
                </a:extLst>
              </a:tr>
              <a:tr h="247729">
                <a:tc>
                  <a:txBody>
                    <a:bodyPr/>
                    <a:lstStyle/>
                    <a:p>
                      <a:pPr lvl="1" algn="l" fontAlgn="ctr"/>
                      <a:r>
                        <a:rPr lang="de-DE" sz="1100" b="1" i="0" u="none" strike="noStrike">
                          <a:solidFill>
                            <a:srgbClr val="FFFFFF"/>
                          </a:solidFill>
                          <a:effectLst/>
                          <a:latin typeface="Franklin Gothic Book" panose="020B0503020102020204" pitchFamily="34" charset="0"/>
                        </a:rPr>
                        <a:t>Onsite showcase</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extLst>
                  <a:ext uri="{0D108BD9-81ED-4DB2-BD59-A6C34878D82A}">
                    <a16:rowId xmlns:a16="http://schemas.microsoft.com/office/drawing/2014/main" val="3858304695"/>
                  </a:ext>
                </a:extLst>
              </a:tr>
              <a:tr h="332996">
                <a:tc>
                  <a:txBody>
                    <a:bodyPr/>
                    <a:lstStyle/>
                    <a:p>
                      <a:pPr lvl="1" algn="l" fontAlgn="ctr"/>
                      <a:r>
                        <a:rPr lang="en-US" sz="1100" b="0" i="0" u="none" strike="noStrike" dirty="0">
                          <a:solidFill>
                            <a:srgbClr val="000000"/>
                          </a:solidFill>
                          <a:effectLst/>
                          <a:latin typeface="Franklin Gothic Book" panose="020B0503020102020204" pitchFamily="34" charset="0"/>
                        </a:rPr>
                        <a:t>Promotional space for sponsor booth or roll-up. Space only, booth or roll-up to be provided by sponsor</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5m²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4m²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3m²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1m²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7419585"/>
                  </a:ext>
                </a:extLst>
              </a:tr>
              <a:tr h="332996">
                <a:tc>
                  <a:txBody>
                    <a:bodyPr/>
                    <a:lstStyle/>
                    <a:p>
                      <a:pPr lvl="1" algn="l" fontAlgn="ctr"/>
                      <a:r>
                        <a:rPr lang="en-US" sz="1100" b="0" i="0" u="none" strike="noStrike" dirty="0">
                          <a:solidFill>
                            <a:srgbClr val="000000"/>
                          </a:solidFill>
                          <a:effectLst/>
                          <a:latin typeface="Franklin Gothic Book" panose="020B0503020102020204" pitchFamily="34" charset="0"/>
                        </a:rPr>
                        <a:t>Distribution of brochures and/or </a:t>
                      </a:r>
                      <a:r>
                        <a:rPr lang="en-US" sz="1100" b="0" i="0" u="none" strike="noStrike" dirty="0" err="1">
                          <a:solidFill>
                            <a:srgbClr val="000000"/>
                          </a:solidFill>
                          <a:effectLst/>
                          <a:latin typeface="Franklin Gothic Book" panose="020B0503020102020204" pitchFamily="34" charset="0"/>
                        </a:rPr>
                        <a:t>give-aways</a:t>
                      </a:r>
                      <a:r>
                        <a:rPr lang="en-US" sz="1100" b="0" i="0" u="none" strike="noStrike" dirty="0">
                          <a:solidFill>
                            <a:srgbClr val="000000"/>
                          </a:solidFill>
                          <a:effectLst/>
                          <a:latin typeface="Franklin Gothic Book" panose="020B0503020102020204" pitchFamily="34" charset="0"/>
                        </a:rPr>
                        <a:t> at the dinner/ lunch/ coffee area (according to sponsorship package)</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790805"/>
                  </a:ext>
                </a:extLst>
              </a:tr>
              <a:tr h="270465">
                <a:tc>
                  <a:txBody>
                    <a:bodyPr/>
                    <a:lstStyle/>
                    <a:p>
                      <a:pPr lvl="1" algn="l" fontAlgn="ctr"/>
                      <a:r>
                        <a:rPr lang="en-US" sz="1100" b="0" i="0" u="none" strike="noStrike" dirty="0">
                          <a:solidFill>
                            <a:srgbClr val="000000"/>
                          </a:solidFill>
                          <a:effectLst/>
                          <a:latin typeface="Franklin Gothic Book" panose="020B0503020102020204" pitchFamily="34" charset="0"/>
                        </a:rPr>
                        <a:t>Distribution of branded message in the event App/ online Platform</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de-DE" sz="1000" b="0" i="0" u="none" strike="noStrike">
                        <a:solidFill>
                          <a:srgbClr val="000000"/>
                        </a:solidFill>
                        <a:effectLst/>
                        <a:latin typeface="Franklin Gothic Book" panose="020B0503020102020204" pitchFamily="34" charset="0"/>
                      </a:endParaRP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3479525"/>
                  </a:ext>
                </a:extLst>
              </a:tr>
              <a:tr h="247729">
                <a:tc>
                  <a:txBody>
                    <a:bodyPr/>
                    <a:lstStyle/>
                    <a:p>
                      <a:pPr lvl="1" algn="l" fontAlgn="ctr"/>
                      <a:r>
                        <a:rPr lang="de-DE" sz="1100" b="1" i="0" u="none" strike="noStrike" dirty="0">
                          <a:solidFill>
                            <a:srgbClr val="FFFFFF"/>
                          </a:solidFill>
                          <a:effectLst/>
                          <a:latin typeface="Franklin Gothic Book" panose="020B0503020102020204" pitchFamily="34" charset="0"/>
                        </a:rPr>
                        <a:t>Sponsor </a:t>
                      </a:r>
                      <a:r>
                        <a:rPr lang="de-DE" sz="1100" b="1" i="0" u="none" strike="noStrike" dirty="0" err="1">
                          <a:solidFill>
                            <a:srgbClr val="FFFFFF"/>
                          </a:solidFill>
                          <a:effectLst/>
                          <a:latin typeface="Franklin Gothic Book" panose="020B0503020102020204" pitchFamily="34" charset="0"/>
                        </a:rPr>
                        <a:t>tickets</a:t>
                      </a:r>
                      <a:endParaRPr lang="de-DE" sz="1100" b="1" i="0" u="none" strike="noStrike" dirty="0">
                        <a:solidFill>
                          <a:srgbClr val="FFFFFF"/>
                        </a:solidFill>
                        <a:effectLst/>
                        <a:latin typeface="Franklin Gothic Book" panose="020B0503020102020204" pitchFamily="34" charset="0"/>
                      </a:endParaRP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tc>
                  <a:txBody>
                    <a:bodyPr/>
                    <a:lstStyle/>
                    <a:p>
                      <a:pPr algn="ctr" fontAlgn="ctr"/>
                      <a:r>
                        <a:rPr lang="de-DE" sz="1000" b="0" i="0" u="none" strike="noStrike">
                          <a:solidFill>
                            <a:srgbClr val="FFFFFF"/>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34D4F"/>
                    </a:solidFill>
                  </a:tcPr>
                </a:tc>
                <a:extLst>
                  <a:ext uri="{0D108BD9-81ED-4DB2-BD59-A6C34878D82A}">
                    <a16:rowId xmlns:a16="http://schemas.microsoft.com/office/drawing/2014/main" val="908079162"/>
                  </a:ext>
                </a:extLst>
              </a:tr>
              <a:tr h="280448">
                <a:tc>
                  <a:txBody>
                    <a:bodyPr/>
                    <a:lstStyle/>
                    <a:p>
                      <a:pPr lvl="1" algn="l" fontAlgn="ctr"/>
                      <a:r>
                        <a:rPr lang="en-US" sz="1100" b="0" i="0" u="none" strike="noStrike" dirty="0">
                          <a:solidFill>
                            <a:srgbClr val="000000"/>
                          </a:solidFill>
                          <a:effectLst/>
                          <a:latin typeface="Franklin Gothic Book" panose="020B0503020102020204" pitchFamily="34" charset="0"/>
                        </a:rPr>
                        <a:t>Number of sponsor tickets to be provided from conference </a:t>
                      </a:r>
                      <a:r>
                        <a:rPr lang="en-US" sz="1100" b="0" i="0" u="none" strike="noStrike" dirty="0" err="1">
                          <a:solidFill>
                            <a:srgbClr val="000000"/>
                          </a:solidFill>
                          <a:effectLst/>
                          <a:latin typeface="Franklin Gothic Book" panose="020B0503020102020204" pitchFamily="34" charset="0"/>
                        </a:rPr>
                        <a:t>organiser</a:t>
                      </a:r>
                      <a:endParaRPr lang="en-US" sz="1100" b="0" i="0" u="none" strike="noStrike" dirty="0">
                        <a:solidFill>
                          <a:srgbClr val="000000"/>
                        </a:solidFill>
                        <a:effectLst/>
                        <a:latin typeface="Franklin Gothic Book" panose="020B0503020102020204" pitchFamily="34" charset="0"/>
                      </a:endParaRP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3</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2</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1</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 </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2</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2</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a:solidFill>
                            <a:srgbClr val="000000"/>
                          </a:solidFill>
                          <a:effectLst/>
                          <a:latin typeface="Franklin Gothic Book" panose="020B0503020102020204" pitchFamily="34" charset="0"/>
                        </a:rPr>
                        <a:t>2</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de-DE" sz="1000" b="0" i="0" u="none" strike="noStrike" dirty="0">
                          <a:solidFill>
                            <a:srgbClr val="000000"/>
                          </a:solidFill>
                          <a:effectLst/>
                          <a:latin typeface="Franklin Gothic Book" panose="020B0503020102020204" pitchFamily="34" charset="0"/>
                        </a:rPr>
                        <a:t>1</a:t>
                      </a:r>
                    </a:p>
                  </a:txBody>
                  <a:tcPr marL="3183" marR="3183" marT="3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3111382"/>
                  </a:ext>
                </a:extLst>
              </a:tr>
            </a:tbl>
          </a:graphicData>
        </a:graphic>
      </p:graphicFrame>
    </p:spTree>
    <p:extLst>
      <p:ext uri="{BB962C8B-B14F-4D97-AF65-F5344CB8AC3E}">
        <p14:creationId xmlns:p14="http://schemas.microsoft.com/office/powerpoint/2010/main" val="613018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862FA9D-BF0F-38F9-8F70-7C523B39B1B4}"/>
              </a:ext>
            </a:extLst>
          </p:cNvPr>
          <p:cNvSpPr txBox="1">
            <a:spLocks/>
          </p:cNvSpPr>
          <p:nvPr/>
        </p:nvSpPr>
        <p:spPr>
          <a:xfrm>
            <a:off x="586833" y="1494693"/>
            <a:ext cx="3146967" cy="12272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300"/>
              </a:spcAft>
              <a:buFont typeface="Arial" panose="020B0604020202020204" pitchFamily="34" charset="0"/>
              <a:buNone/>
            </a:pPr>
            <a:r>
              <a:rPr lang="de-DE" sz="1500" b="1" dirty="0">
                <a:solidFill>
                  <a:srgbClr val="134D4F"/>
                </a:solidFill>
                <a:latin typeface="Franklin Gothic Book" panose="020B0503020102020204" pitchFamily="34" charset="0"/>
                <a:ea typeface="Aptos" panose="020B0004020202020204" pitchFamily="34" charset="0"/>
                <a:cs typeface="Times New Roman" panose="02020603050405020304" pitchFamily="18" charset="0"/>
              </a:rPr>
              <a:t>Veranstaltungsort</a:t>
            </a:r>
          </a:p>
          <a:p>
            <a:pPr marL="0" indent="0">
              <a:lnSpc>
                <a:spcPct val="120000"/>
              </a:lnSpc>
              <a:spcBef>
                <a:spcPts val="0"/>
              </a:spcBef>
              <a:spcAft>
                <a:spcPts val="300"/>
              </a:spcAft>
              <a:buNone/>
            </a:pP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Augsburg Headquarters I </a:t>
            </a:r>
            <a:r>
              <a:rPr lang="de-DE" sz="1200" kern="100" dirty="0" err="1">
                <a:latin typeface="Franklin Gothic Book" panose="020B0503020102020204" pitchFamily="34" charset="0"/>
                <a:ea typeface="Aptos" panose="020B0004020202020204" pitchFamily="34" charset="0"/>
                <a:cs typeface="Times New Roman" panose="02020603050405020304" pitchFamily="18" charset="0"/>
              </a:rPr>
              <a:t>meteocontrol</a:t>
            </a: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 GmbH</a:t>
            </a:r>
            <a:br>
              <a:rPr lang="de-DE" sz="1200" kern="100" dirty="0">
                <a:latin typeface="Franklin Gothic Book" panose="020B0503020102020204" pitchFamily="34" charset="0"/>
                <a:ea typeface="Aptos" panose="020B0004020202020204" pitchFamily="34" charset="0"/>
                <a:cs typeface="Times New Roman" panose="02020603050405020304" pitchFamily="18" charset="0"/>
              </a:rPr>
            </a:br>
            <a:r>
              <a:rPr lang="de-DE" sz="1200" kern="100" dirty="0" err="1">
                <a:latin typeface="Franklin Gothic Book" panose="020B0503020102020204" pitchFamily="34" charset="0"/>
                <a:ea typeface="Aptos" panose="020B0004020202020204" pitchFamily="34" charset="0"/>
                <a:cs typeface="Times New Roman" panose="02020603050405020304" pitchFamily="18" charset="0"/>
              </a:rPr>
              <a:t>Pröllstr</a:t>
            </a: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 28 I 86157 Augsburg I Germany</a:t>
            </a:r>
            <a:br>
              <a:rPr lang="de-DE" sz="1200" kern="100" dirty="0">
                <a:latin typeface="Franklin Gothic Book" panose="020B0503020102020204" pitchFamily="34" charset="0"/>
                <a:ea typeface="Aptos" panose="020B0004020202020204" pitchFamily="34" charset="0"/>
                <a:cs typeface="Times New Roman" panose="02020603050405020304" pitchFamily="18" charset="0"/>
              </a:rPr>
            </a:br>
            <a:r>
              <a:rPr lang="de-DE" sz="1200" kern="100" dirty="0">
                <a:latin typeface="Franklin Gothic Book" panose="020B0503020102020204" pitchFamily="34" charset="0"/>
                <a:ea typeface="Aptos" panose="020B0004020202020204" pitchFamily="34" charset="0"/>
                <a:cs typeface="Times New Roman" panose="02020603050405020304" pitchFamily="18" charset="0"/>
                <a:hlinkClick r:id="rId2"/>
              </a:rPr>
              <a:t>www.meteocontrol.com</a:t>
            </a:r>
            <a:r>
              <a:rPr lang="de-DE" sz="1200" kern="100" dirty="0">
                <a:latin typeface="Franklin Gothic Book" panose="020B0503020102020204" pitchFamily="34" charset="0"/>
                <a:ea typeface="Aptos" panose="020B0004020202020204" pitchFamily="34" charset="0"/>
                <a:cs typeface="Times New Roman" panose="02020603050405020304" pitchFamily="18" charset="0"/>
              </a:rPr>
              <a:t> </a:t>
            </a:r>
          </a:p>
          <a:p>
            <a:pPr marL="0" indent="0">
              <a:lnSpc>
                <a:spcPct val="120000"/>
              </a:lnSpc>
              <a:spcBef>
                <a:spcPts val="0"/>
              </a:spcBef>
              <a:buFont typeface="Arial" panose="020B0604020202020204" pitchFamily="34" charset="0"/>
              <a:buNone/>
            </a:pPr>
            <a:endParaRPr lang="de-DE" sz="1200" kern="100" dirty="0">
              <a:latin typeface="Franklin Gothic Book" panose="020B0503020102020204" pitchFamily="34" charset="0"/>
              <a:ea typeface="Aptos" panose="020B0004020202020204" pitchFamily="34" charset="0"/>
              <a:cs typeface="Times New Roman" panose="02020603050405020304" pitchFamily="18" charset="0"/>
            </a:endParaRPr>
          </a:p>
        </p:txBody>
      </p:sp>
      <p:sp>
        <p:nvSpPr>
          <p:cNvPr id="4" name="Inhaltsplatzhalter 2">
            <a:extLst>
              <a:ext uri="{FF2B5EF4-FFF2-40B4-BE49-F238E27FC236}">
                <a16:creationId xmlns:a16="http://schemas.microsoft.com/office/drawing/2014/main" id="{3FFF6F23-DB6C-5104-9DD2-3A6F243B21B8}"/>
              </a:ext>
            </a:extLst>
          </p:cNvPr>
          <p:cNvSpPr txBox="1">
            <a:spLocks/>
          </p:cNvSpPr>
          <p:nvPr/>
        </p:nvSpPr>
        <p:spPr>
          <a:xfrm>
            <a:off x="6394180" y="1494693"/>
            <a:ext cx="4086725" cy="1448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300"/>
              </a:spcAft>
              <a:buFont typeface="Arial" panose="020B0604020202020204" pitchFamily="34" charset="0"/>
              <a:buNone/>
            </a:pPr>
            <a:r>
              <a:rPr lang="de-DE" sz="1500" b="1" dirty="0">
                <a:solidFill>
                  <a:srgbClr val="134D4F"/>
                </a:solidFill>
                <a:latin typeface="Franklin Gothic Book" panose="020B0503020102020204" pitchFamily="34" charset="0"/>
                <a:ea typeface="Aptos" panose="020B0004020202020204" pitchFamily="34" charset="0"/>
                <a:cs typeface="Times New Roman" panose="02020603050405020304" pitchFamily="18" charset="0"/>
              </a:rPr>
              <a:t>Anreise mit der Bahn</a:t>
            </a:r>
          </a:p>
          <a:p>
            <a:pPr marL="0" indent="0">
              <a:lnSpc>
                <a:spcPct val="120000"/>
              </a:lnSpc>
              <a:spcBef>
                <a:spcPts val="0"/>
              </a:spcBef>
              <a:spcAft>
                <a:spcPts val="300"/>
              </a:spcAft>
              <a:buFont typeface="Arial" panose="020B0604020202020204" pitchFamily="34" charset="0"/>
              <a:buNone/>
            </a:pPr>
            <a:r>
              <a:rPr lang="de-DE" sz="1200" kern="100" dirty="0">
                <a:latin typeface="Franklin Gothic Book" panose="020B0503020102020204" pitchFamily="34" charset="0"/>
                <a:cs typeface="Times New Roman" panose="02020603050405020304" pitchFamily="18" charset="0"/>
              </a:rPr>
              <a:t>Reisen Sie mit der Bahn an, so nehmen Sie bitte am Augsburger HBF die Bahn 6 in Richtung Stadtbergen bis zur Haltestelle: </a:t>
            </a:r>
            <a:r>
              <a:rPr lang="de-DE" sz="1200" kern="100" dirty="0" err="1">
                <a:latin typeface="Franklin Gothic Book" panose="020B0503020102020204" pitchFamily="34" charset="0"/>
                <a:cs typeface="Times New Roman" panose="02020603050405020304" pitchFamily="18" charset="0"/>
              </a:rPr>
              <a:t>Bgm</a:t>
            </a:r>
            <a:r>
              <a:rPr lang="de-DE" sz="1200" kern="100" dirty="0">
                <a:latin typeface="Franklin Gothic Book" panose="020B0503020102020204" pitchFamily="34" charset="0"/>
                <a:cs typeface="Times New Roman" panose="02020603050405020304" pitchFamily="18" charset="0"/>
              </a:rPr>
              <a:t>.-Bohl-Straße</a:t>
            </a:r>
          </a:p>
          <a:p>
            <a:pPr marL="0" indent="0">
              <a:lnSpc>
                <a:spcPct val="120000"/>
              </a:lnSpc>
              <a:spcBef>
                <a:spcPts val="0"/>
              </a:spcBef>
              <a:spcAft>
                <a:spcPts val="300"/>
              </a:spcAft>
              <a:buFont typeface="Arial" panose="020B0604020202020204" pitchFamily="34" charset="0"/>
              <a:buNone/>
            </a:pPr>
            <a:r>
              <a:rPr lang="de-DE" sz="1200" kern="100" dirty="0">
                <a:latin typeface="Franklin Gothic Book" panose="020B0503020102020204" pitchFamily="34" charset="0"/>
                <a:cs typeface="Times New Roman" panose="02020603050405020304" pitchFamily="18" charset="0"/>
              </a:rPr>
              <a:t>Ab da sind es ca. 13 Minuten zu Fuß.</a:t>
            </a:r>
            <a:endParaRPr lang="de-DE" sz="1200" kern="100" dirty="0">
              <a:latin typeface="Franklin Gothic Book" panose="020B0503020102020204" pitchFamily="34" charset="0"/>
              <a:ea typeface="Aptos" panose="020B0004020202020204" pitchFamily="34" charset="0"/>
              <a:cs typeface="Times New Roman" panose="02020603050405020304" pitchFamily="18" charset="0"/>
            </a:endParaRPr>
          </a:p>
        </p:txBody>
      </p:sp>
      <p:pic>
        <p:nvPicPr>
          <p:cNvPr id="5" name="Grafik 4" descr="Headquater-Gebäude der meteocontrol GmbH in Augsburg. in der Glasfassade spiegelt sich der Himmel mit Wolken und Sonne.">
            <a:extLst>
              <a:ext uri="{FF2B5EF4-FFF2-40B4-BE49-F238E27FC236}">
                <a16:creationId xmlns:a16="http://schemas.microsoft.com/office/drawing/2014/main" id="{41F48E4F-7AF0-E062-7884-E5C770C360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6721" y="3586771"/>
            <a:ext cx="3144035" cy="2098103"/>
          </a:xfrm>
          <a:prstGeom prst="rect">
            <a:avLst/>
          </a:prstGeom>
          <a:noFill/>
          <a:ln>
            <a:noFill/>
          </a:ln>
        </p:spPr>
      </p:pic>
      <p:sp>
        <p:nvSpPr>
          <p:cNvPr id="6" name="Textfeld 5">
            <a:extLst>
              <a:ext uri="{FF2B5EF4-FFF2-40B4-BE49-F238E27FC236}">
                <a16:creationId xmlns:a16="http://schemas.microsoft.com/office/drawing/2014/main" id="{E0609F30-7200-59D6-D933-D5BDEEBF600F}"/>
              </a:ext>
            </a:extLst>
          </p:cNvPr>
          <p:cNvSpPr txBox="1"/>
          <p:nvPr/>
        </p:nvSpPr>
        <p:spPr>
          <a:xfrm>
            <a:off x="6384670" y="5684875"/>
            <a:ext cx="4572000" cy="246221"/>
          </a:xfrm>
          <a:prstGeom prst="rect">
            <a:avLst/>
          </a:prstGeom>
          <a:noFill/>
        </p:spPr>
        <p:txBody>
          <a:bodyPr wrap="square" rtlCol="0">
            <a:spAutoFit/>
          </a:bodyPr>
          <a:lstStyle/>
          <a:p>
            <a:r>
              <a:rPr lang="en-US" sz="1000" dirty="0">
                <a:latin typeface="Franklin Gothic Book" panose="020B0503020102020204" pitchFamily="34" charset="0"/>
              </a:rPr>
              <a:t>Foto  </a:t>
            </a:r>
            <a:r>
              <a:rPr lang="en-US" sz="1000" dirty="0">
                <a:latin typeface="Franklin Gothic Book" panose="020B0503020102020204" pitchFamily="34" charset="0"/>
                <a:hlinkClick r:id="rId4"/>
              </a:rPr>
              <a:t>Marvin</a:t>
            </a:r>
            <a:r>
              <a:rPr lang="en-US" sz="1000" dirty="0">
                <a:latin typeface="Franklin Gothic Book" panose="020B0503020102020204" pitchFamily="34" charset="0"/>
              </a:rPr>
              <a:t> from </a:t>
            </a:r>
            <a:r>
              <a:rPr lang="en-US" sz="1000" dirty="0" err="1">
                <a:latin typeface="Franklin Gothic Book" panose="020B0503020102020204" pitchFamily="34" charset="0"/>
                <a:hlinkClick r:id="rId5"/>
              </a:rPr>
              <a:t>Pixabay</a:t>
            </a:r>
            <a:endParaRPr lang="de-DE" sz="1000" dirty="0">
              <a:latin typeface="Franklin Gothic Book" panose="020B0503020102020204" pitchFamily="34" charset="0"/>
            </a:endParaRPr>
          </a:p>
        </p:txBody>
      </p:sp>
      <p:pic>
        <p:nvPicPr>
          <p:cNvPr id="7" name="Grafik 6" descr="Ein Zug vor dem Hintergrund eines Sonnenuntergangs, zwei Schienen kreuzen sich im Vordergrund. ">
            <a:extLst>
              <a:ext uri="{FF2B5EF4-FFF2-40B4-BE49-F238E27FC236}">
                <a16:creationId xmlns:a16="http://schemas.microsoft.com/office/drawing/2014/main" id="{6CAA297D-7FAF-0B58-AEEF-14FB88AE9152}"/>
              </a:ext>
            </a:extLst>
          </p:cNvPr>
          <p:cNvPicPr>
            <a:picLocks noChangeAspect="1"/>
          </p:cNvPicPr>
          <p:nvPr/>
        </p:nvPicPr>
        <p:blipFill>
          <a:blip r:embed="rId6"/>
          <a:srcRect l="22152" t="21857" r="19128" b="19366"/>
          <a:stretch/>
        </p:blipFill>
        <p:spPr>
          <a:xfrm>
            <a:off x="6468894" y="3586772"/>
            <a:ext cx="3144035" cy="2098104"/>
          </a:xfrm>
          <a:prstGeom prst="rect">
            <a:avLst/>
          </a:prstGeom>
        </p:spPr>
      </p:pic>
      <p:sp>
        <p:nvSpPr>
          <p:cNvPr id="8" name="Textfeld 7">
            <a:extLst>
              <a:ext uri="{FF2B5EF4-FFF2-40B4-BE49-F238E27FC236}">
                <a16:creationId xmlns:a16="http://schemas.microsoft.com/office/drawing/2014/main" id="{3FE22A8A-C528-E323-C645-6A3B7DC6E706}"/>
              </a:ext>
            </a:extLst>
          </p:cNvPr>
          <p:cNvSpPr txBox="1"/>
          <p:nvPr/>
        </p:nvSpPr>
        <p:spPr>
          <a:xfrm>
            <a:off x="596361" y="5684875"/>
            <a:ext cx="4572000" cy="246221"/>
          </a:xfrm>
          <a:prstGeom prst="rect">
            <a:avLst/>
          </a:prstGeom>
          <a:noFill/>
        </p:spPr>
        <p:txBody>
          <a:bodyPr wrap="square" rtlCol="0">
            <a:spAutoFit/>
          </a:bodyPr>
          <a:lstStyle/>
          <a:p>
            <a:r>
              <a:rPr lang="en-US" sz="1000" dirty="0">
                <a:latin typeface="Franklin Gothic Book" panose="020B0503020102020204" pitchFamily="34" charset="0"/>
              </a:rPr>
              <a:t>Foto </a:t>
            </a:r>
            <a:r>
              <a:rPr lang="en-US" sz="1000" dirty="0" err="1">
                <a:latin typeface="Franklin Gothic Book" panose="020B0503020102020204" pitchFamily="34" charset="0"/>
              </a:rPr>
              <a:t>meteocontrol</a:t>
            </a:r>
            <a:endParaRPr lang="de-DE" sz="1000" dirty="0">
              <a:latin typeface="Franklin Gothic Book" panose="020B0503020102020204" pitchFamily="34" charset="0"/>
            </a:endParaRPr>
          </a:p>
        </p:txBody>
      </p:sp>
      <p:pic>
        <p:nvPicPr>
          <p:cNvPr id="9" name="Grafik 8" descr="Ein Bild, das Text, Schrift, Grafiken, Logo enthält.&#10;&#10;KI-generierte Inhalte können fehlerhaft sein.">
            <a:extLst>
              <a:ext uri="{FF2B5EF4-FFF2-40B4-BE49-F238E27FC236}">
                <a16:creationId xmlns:a16="http://schemas.microsoft.com/office/drawing/2014/main" id="{6A9EBCB8-828F-3F90-9C03-1336D23D4470}"/>
              </a:ext>
            </a:extLst>
          </p:cNvPr>
          <p:cNvPicPr>
            <a:picLocks noChangeAspect="1"/>
          </p:cNvPicPr>
          <p:nvPr/>
        </p:nvPicPr>
        <p:blipFill>
          <a:blip r:embed="rId7"/>
          <a:stretch>
            <a:fillRect/>
          </a:stretch>
        </p:blipFill>
        <p:spPr>
          <a:xfrm>
            <a:off x="586833" y="2534293"/>
            <a:ext cx="1668014" cy="408932"/>
          </a:xfrm>
          <a:prstGeom prst="rect">
            <a:avLst/>
          </a:prstGeom>
        </p:spPr>
      </p:pic>
      <p:sp>
        <p:nvSpPr>
          <p:cNvPr id="17" name="Textfeld 16">
            <a:extLst>
              <a:ext uri="{FF2B5EF4-FFF2-40B4-BE49-F238E27FC236}">
                <a16:creationId xmlns:a16="http://schemas.microsoft.com/office/drawing/2014/main" id="{09FAAF90-65D8-8E64-13CA-44EF273AE604}"/>
              </a:ext>
            </a:extLst>
          </p:cNvPr>
          <p:cNvSpPr txBox="1"/>
          <p:nvPr/>
        </p:nvSpPr>
        <p:spPr>
          <a:xfrm>
            <a:off x="8337508" y="563801"/>
            <a:ext cx="3482502" cy="584775"/>
          </a:xfrm>
          <a:prstGeom prst="rect">
            <a:avLst/>
          </a:prstGeom>
          <a:noFill/>
        </p:spPr>
        <p:txBody>
          <a:bodyPr wrap="square" rtlCol="0">
            <a:spAutoFit/>
          </a:bodyPr>
          <a:lstStyle/>
          <a:p>
            <a:r>
              <a:rPr lang="de-DE" sz="3200" b="1" cap="small" dirty="0">
                <a:solidFill>
                  <a:srgbClr val="134D4F"/>
                </a:solidFill>
                <a:latin typeface="Franklin Gothic Book" panose="020B0503020102020204" pitchFamily="34" charset="0"/>
              </a:rPr>
              <a:t>Veranstaltungsort</a:t>
            </a:r>
          </a:p>
        </p:txBody>
      </p:sp>
    </p:spTree>
    <p:extLst>
      <p:ext uri="{BB962C8B-B14F-4D97-AF65-F5344CB8AC3E}">
        <p14:creationId xmlns:p14="http://schemas.microsoft.com/office/powerpoint/2010/main" val="2628862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4F2AE7D-F8A5-B196-ACB7-E5FC224B5766}"/>
              </a:ext>
            </a:extLst>
          </p:cNvPr>
          <p:cNvSpPr txBox="1"/>
          <p:nvPr/>
        </p:nvSpPr>
        <p:spPr>
          <a:xfrm>
            <a:off x="8608980" y="563801"/>
            <a:ext cx="3482502" cy="584775"/>
          </a:xfrm>
          <a:prstGeom prst="rect">
            <a:avLst/>
          </a:prstGeom>
          <a:noFill/>
        </p:spPr>
        <p:txBody>
          <a:bodyPr wrap="square" rtlCol="0">
            <a:spAutoFit/>
          </a:bodyPr>
          <a:lstStyle/>
          <a:p>
            <a:r>
              <a:rPr lang="de-DE" sz="3200" b="1" cap="small" dirty="0">
                <a:solidFill>
                  <a:srgbClr val="134D4F"/>
                </a:solidFill>
                <a:latin typeface="Franklin Gothic Book" panose="020B0503020102020204" pitchFamily="34" charset="0"/>
              </a:rPr>
              <a:t>kontakt</a:t>
            </a:r>
          </a:p>
        </p:txBody>
      </p:sp>
      <p:pic>
        <p:nvPicPr>
          <p:cNvPr id="4" name="Inhaltsplatzhalter 2">
            <a:extLst>
              <a:ext uri="{FF2B5EF4-FFF2-40B4-BE49-F238E27FC236}">
                <a16:creationId xmlns:a16="http://schemas.microsoft.com/office/drawing/2014/main" id="{FE6B41C6-0F44-DAC9-09B8-39BE59F00D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1366" y="1260474"/>
            <a:ext cx="1826720" cy="1819275"/>
          </a:xfrm>
          <a:prstGeom prst="rect">
            <a:avLst/>
          </a:prstGeom>
          <a:noFill/>
          <a:ln>
            <a:noFill/>
          </a:ln>
        </p:spPr>
      </p:pic>
      <p:sp>
        <p:nvSpPr>
          <p:cNvPr id="5" name="Textfeld 4">
            <a:extLst>
              <a:ext uri="{FF2B5EF4-FFF2-40B4-BE49-F238E27FC236}">
                <a16:creationId xmlns:a16="http://schemas.microsoft.com/office/drawing/2014/main" id="{9A410D99-9E5D-F4CB-6616-4D7858363766}"/>
              </a:ext>
            </a:extLst>
          </p:cNvPr>
          <p:cNvSpPr txBox="1"/>
          <p:nvPr/>
        </p:nvSpPr>
        <p:spPr>
          <a:xfrm>
            <a:off x="596361" y="3212496"/>
            <a:ext cx="3097334" cy="1646605"/>
          </a:xfrm>
          <a:prstGeom prst="rect">
            <a:avLst/>
          </a:prstGeom>
          <a:noFill/>
        </p:spPr>
        <p:txBody>
          <a:bodyPr wrap="square" rtlCol="0">
            <a:spAutoFit/>
          </a:bodyPr>
          <a:lstStyle/>
          <a:p>
            <a:pPr>
              <a:spcAft>
                <a:spcPts val="300"/>
              </a:spcAft>
              <a:buNone/>
            </a:pPr>
            <a:r>
              <a:rPr lang="de-DE" sz="1200" b="1" kern="100" dirty="0">
                <a:solidFill>
                  <a:srgbClr val="134D4F"/>
                </a:solidFill>
                <a:effectLst/>
                <a:latin typeface="Franklin Gothic Book" panose="020B0503020102020204" pitchFamily="34" charset="0"/>
                <a:ea typeface="Aptos" panose="020B0004020202020204" pitchFamily="34" charset="0"/>
                <a:cs typeface="Segoe UI Emoji" panose="020B0502040204020203" pitchFamily="34" charset="0"/>
              </a:rPr>
              <a:t>Vera Lenz, Vertrieb</a:t>
            </a:r>
          </a:p>
          <a:p>
            <a:pPr>
              <a:spcAft>
                <a:spcPts val="300"/>
              </a:spcAft>
              <a:buNone/>
            </a:pPr>
            <a:r>
              <a:rPr lang="de-DE" sz="1200" b="1" kern="100" dirty="0">
                <a:solidFill>
                  <a:srgbClr val="134D4F"/>
                </a:solidFill>
                <a:effectLst/>
                <a:latin typeface="Franklin Gothic Book" panose="020B0503020102020204" pitchFamily="34" charset="0"/>
                <a:ea typeface="Aptos" panose="020B0004020202020204" pitchFamily="34" charset="0"/>
                <a:cs typeface="Segoe UI Emoji" panose="020B0502040204020203" pitchFamily="34" charset="0"/>
              </a:rPr>
              <a:t> </a:t>
            </a:r>
            <a:endParaRPr lang="de-DE" sz="1200" b="1" kern="100" dirty="0">
              <a:solidFill>
                <a:srgbClr val="134D4F"/>
              </a:solidFill>
              <a:effectLst/>
              <a:latin typeface="Franklin Gothic Book" panose="020B0503020102020204" pitchFamily="34" charset="0"/>
              <a:ea typeface="Aptos" panose="020B0004020202020204" pitchFamily="34" charset="0"/>
              <a:cs typeface="Times New Roman" panose="02020603050405020304" pitchFamily="18" charset="0"/>
            </a:endParaRPr>
          </a:p>
          <a:p>
            <a:pPr>
              <a:spcAft>
                <a:spcPts val="300"/>
              </a:spcAft>
              <a:buNone/>
            </a:pPr>
            <a:r>
              <a:rPr lang="de-DE" sz="1200" kern="100" dirty="0">
                <a:effectLst/>
                <a:latin typeface="Franklin Gothic Book" panose="020B0503020102020204" pitchFamily="34" charset="0"/>
                <a:ea typeface="Aptos" panose="020B0004020202020204" pitchFamily="34" charset="0"/>
                <a:cs typeface="Segoe UI Emoji" panose="020B0502040204020203" pitchFamily="34" charset="0"/>
              </a:rPr>
              <a:t>will die Vision vom Leben im Einklang mit der Natur Wirklichkeit werden lassen. Daher setzt sie sich für die Erhaltung von Flora und Fauna ein. Was passt dazu besser, als den lebhaften Austausch zwischen den Akteuren zu forcieren?</a:t>
            </a:r>
            <a:endPar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99F1BB6A-97AE-B126-54ED-DA60FCD0B8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3595" y="1279127"/>
            <a:ext cx="1826720" cy="1819264"/>
          </a:xfrm>
          <a:prstGeom prst="rect">
            <a:avLst/>
          </a:prstGeom>
          <a:noFill/>
          <a:ln>
            <a:noFill/>
          </a:ln>
        </p:spPr>
      </p:pic>
      <p:sp>
        <p:nvSpPr>
          <p:cNvPr id="7" name="Textfeld 6">
            <a:extLst>
              <a:ext uri="{FF2B5EF4-FFF2-40B4-BE49-F238E27FC236}">
                <a16:creationId xmlns:a16="http://schemas.microsoft.com/office/drawing/2014/main" id="{836B0E7A-4D50-8AD1-D8AC-2A207F1CC16F}"/>
              </a:ext>
            </a:extLst>
          </p:cNvPr>
          <p:cNvSpPr txBox="1"/>
          <p:nvPr/>
        </p:nvSpPr>
        <p:spPr>
          <a:xfrm>
            <a:off x="4500834" y="3212496"/>
            <a:ext cx="3097334" cy="1869743"/>
          </a:xfrm>
          <a:prstGeom prst="rect">
            <a:avLst/>
          </a:prstGeom>
          <a:noFill/>
        </p:spPr>
        <p:txBody>
          <a:bodyPr wrap="square" rtlCol="0">
            <a:spAutoFit/>
          </a:bodyPr>
          <a:lstStyle/>
          <a:p>
            <a:pPr>
              <a:spcAft>
                <a:spcPts val="300"/>
              </a:spcAft>
              <a:buNone/>
            </a:pPr>
            <a:r>
              <a:rPr lang="de-DE" sz="1200" b="1" kern="100" dirty="0">
                <a:solidFill>
                  <a:srgbClr val="134D4F"/>
                </a:solidFill>
                <a:effectLst/>
                <a:latin typeface="Franklin Gothic Book" panose="020B0503020102020204" pitchFamily="34" charset="0"/>
                <a:ea typeface="Aptos" panose="020B0004020202020204" pitchFamily="34" charset="0"/>
                <a:cs typeface="Segoe UI Emoji" panose="020B0502040204020203" pitchFamily="34" charset="0"/>
              </a:rPr>
              <a:t>Gesche Maass, Projektleiterin</a:t>
            </a:r>
          </a:p>
          <a:p>
            <a:pPr>
              <a:spcAft>
                <a:spcPts val="300"/>
              </a:spcAft>
              <a:buNone/>
            </a:pPr>
            <a:endParaRPr lang="de-DE" sz="1200" b="1" kern="100" dirty="0">
              <a:solidFill>
                <a:srgbClr val="134D4F"/>
              </a:solidFill>
              <a:latin typeface="Franklin Gothic Book" panose="020B0503020102020204" pitchFamily="34" charset="0"/>
              <a:ea typeface="Aptos" panose="020B0004020202020204" pitchFamily="34" charset="0"/>
              <a:cs typeface="Segoe UI Emoji" panose="020B0502040204020203" pitchFamily="34" charset="0"/>
            </a:endParaRPr>
          </a:p>
          <a:p>
            <a:pPr>
              <a:spcAft>
                <a:spcPts val="300"/>
              </a:spcAft>
              <a:buNone/>
            </a:pPr>
            <a:r>
              <a:rPr lang="de-DE" sz="1200" kern="100" dirty="0">
                <a:effectLst/>
                <a:latin typeface="Franklin Gothic Book" panose="020B0503020102020204" pitchFamily="34" charset="0"/>
                <a:ea typeface="Aptos" panose="020B0004020202020204" pitchFamily="34" charset="0"/>
                <a:cs typeface="Segoe UI Emoji" panose="020B0502040204020203" pitchFamily="34" charset="0"/>
              </a:rPr>
              <a:t>weiß genau, dass Veranstaltungen eine offene Bühne für neue Ideen </a:t>
            </a:r>
            <a:r>
              <a:rPr lang="de-DE" sz="1200" kern="100" dirty="0">
                <a:latin typeface="Franklin Gothic Book" panose="020B0503020102020204" pitchFamily="34" charset="0"/>
                <a:ea typeface="Aptos" panose="020B0004020202020204" pitchFamily="34" charset="0"/>
                <a:cs typeface="Segoe UI Emoji" panose="020B0502040204020203" pitchFamily="34" charset="0"/>
              </a:rPr>
              <a:t>sind</a:t>
            </a:r>
            <a:r>
              <a:rPr lang="de-DE" sz="1200" kern="100" dirty="0">
                <a:effectLst/>
                <a:latin typeface="Franklin Gothic Book" panose="020B0503020102020204" pitchFamily="34" charset="0"/>
                <a:ea typeface="Aptos" panose="020B0004020202020204" pitchFamily="34" charset="0"/>
                <a:cs typeface="Segoe UI Emoji" panose="020B0502040204020203" pitchFamily="34" charset="0"/>
              </a:rPr>
              <a:t> und die Diskussionen nicht weniger spannend sind als Dialoge bei Shakespeare.</a:t>
            </a:r>
          </a:p>
          <a:p>
            <a:pPr>
              <a:spcAft>
                <a:spcPts val="300"/>
              </a:spcAft>
              <a:buNone/>
            </a:pPr>
            <a:r>
              <a:rPr lang="de-DE" sz="1200" kern="100" dirty="0">
                <a:effectLst/>
                <a:latin typeface="Franklin Gothic Book" panose="020B0503020102020204" pitchFamily="34" charset="0"/>
                <a:ea typeface="Aptos" panose="020B0004020202020204" pitchFamily="34" charset="0"/>
                <a:cs typeface="Segoe UI Emoji" panose="020B0502040204020203" pitchFamily="34" charset="0"/>
              </a:rPr>
              <a:t>Interessiert an Theater- und Kulturgeschichte bringt Gesche den Teilnehmenden die lebhaften Formate unserer Events näher.</a:t>
            </a:r>
            <a:endPar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endParaRPr>
          </a:p>
        </p:txBody>
      </p:sp>
      <p:pic>
        <p:nvPicPr>
          <p:cNvPr id="8" name="Grafik 7" descr="Ein Bild, das Kleidung, Menschliches Gesicht, Person, Lächeln enthält.&#10;&#10;KI-generierte Inhalte können fehlerhaft sein.">
            <a:extLst>
              <a:ext uri="{FF2B5EF4-FFF2-40B4-BE49-F238E27FC236}">
                <a16:creationId xmlns:a16="http://schemas.microsoft.com/office/drawing/2014/main" id="{E0961478-6D86-4520-3914-B40D282703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5825" y="1260474"/>
            <a:ext cx="1826720" cy="1826720"/>
          </a:xfrm>
          <a:prstGeom prst="rect">
            <a:avLst/>
          </a:prstGeom>
          <a:noFill/>
          <a:ln>
            <a:noFill/>
          </a:ln>
        </p:spPr>
      </p:pic>
      <p:sp>
        <p:nvSpPr>
          <p:cNvPr id="9" name="Textfeld 8">
            <a:extLst>
              <a:ext uri="{FF2B5EF4-FFF2-40B4-BE49-F238E27FC236}">
                <a16:creationId xmlns:a16="http://schemas.microsoft.com/office/drawing/2014/main" id="{F91C378D-C7D4-510C-2810-1D1923D42412}"/>
              </a:ext>
            </a:extLst>
          </p:cNvPr>
          <p:cNvSpPr txBox="1"/>
          <p:nvPr/>
        </p:nvSpPr>
        <p:spPr>
          <a:xfrm>
            <a:off x="8405308" y="3212496"/>
            <a:ext cx="3686174" cy="1831271"/>
          </a:xfrm>
          <a:prstGeom prst="rect">
            <a:avLst/>
          </a:prstGeom>
          <a:noFill/>
        </p:spPr>
        <p:txBody>
          <a:bodyPr wrap="square" rtlCol="0">
            <a:spAutoFit/>
          </a:bodyPr>
          <a:lstStyle/>
          <a:p>
            <a:pPr>
              <a:spcAft>
                <a:spcPts val="300"/>
              </a:spcAft>
              <a:buNone/>
            </a:pPr>
            <a:r>
              <a:rPr lang="de-DE" sz="1200" b="1" kern="100" dirty="0">
                <a:solidFill>
                  <a:srgbClr val="134D4F"/>
                </a:solidFill>
                <a:effectLst/>
                <a:latin typeface="Franklin Gothic Book" panose="020B0503020102020204" pitchFamily="34" charset="0"/>
                <a:ea typeface="Aptos" panose="020B0004020202020204" pitchFamily="34" charset="0"/>
                <a:cs typeface="Segoe UI Emoji" panose="020B0502040204020203" pitchFamily="34" charset="0"/>
              </a:rPr>
              <a:t>Tina Barroso, Standortleitung Berlin &amp; Moderation und Veranstaltungsdesign</a:t>
            </a:r>
          </a:p>
          <a:p>
            <a:pPr>
              <a:spcAft>
                <a:spcPts val="300"/>
              </a:spcAft>
              <a:buNone/>
            </a:pPr>
            <a:r>
              <a:rPr lang="de-DE" sz="1200" kern="100" dirty="0">
                <a:latin typeface="Franklin Gothic Book" panose="020B0503020102020204" pitchFamily="34" charset="0"/>
                <a:ea typeface="Aptos" panose="020B0004020202020204" pitchFamily="34" charset="0"/>
                <a:cs typeface="Segoe UI Emoji" panose="020B0502040204020203" pitchFamily="34" charset="0"/>
              </a:rPr>
              <a:t>spiegelt i</a:t>
            </a:r>
            <a:r>
              <a:rPr lang="de-DE" sz="1200" kern="100" dirty="0">
                <a:effectLst/>
                <a:latin typeface="Franklin Gothic Book" panose="020B0503020102020204" pitchFamily="34" charset="0"/>
                <a:ea typeface="Aptos" panose="020B0004020202020204" pitchFamily="34" charset="0"/>
                <a:cs typeface="Segoe UI Emoji" panose="020B0502040204020203" pitchFamily="34" charset="0"/>
              </a:rPr>
              <a:t>hre lateinamerikanische Leichtigkeit in den Kongressen, die sie gestaltet und moderiert. Dabei stellt sie die Teilnehmenden in den Mittelpunkt.</a:t>
            </a:r>
          </a:p>
          <a:p>
            <a:pPr>
              <a:spcAft>
                <a:spcPts val="300"/>
              </a:spcAft>
              <a:buNone/>
            </a:pPr>
            <a:r>
              <a:rPr lang="de-DE" sz="1200" kern="100" dirty="0">
                <a:effectLst/>
                <a:latin typeface="Franklin Gothic Book" panose="020B0503020102020204" pitchFamily="34" charset="0"/>
                <a:ea typeface="Aptos" panose="020B0004020202020204" pitchFamily="34" charset="0"/>
                <a:cs typeface="Segoe UI Emoji" panose="020B0502040204020203" pitchFamily="34" charset="0"/>
              </a:rPr>
              <a:t>Tina steht mit Leidenschaft für ein Energiesystem mit 100% erneuerbaren Energien, für Digitalisierung, für </a:t>
            </a:r>
            <a:r>
              <a:rPr lang="de-DE" sz="1200" kern="100" dirty="0" err="1">
                <a:effectLst/>
                <a:latin typeface="Franklin Gothic Book" panose="020B0503020102020204" pitchFamily="34" charset="0"/>
                <a:ea typeface="Aptos" panose="020B0004020202020204" pitchFamily="34" charset="0"/>
                <a:cs typeface="Segoe UI Emoji" panose="020B0502040204020203" pitchFamily="34" charset="0"/>
              </a:rPr>
              <a:t>Female</a:t>
            </a:r>
            <a:r>
              <a:rPr lang="de-DE" sz="1200" kern="100" dirty="0">
                <a:effectLst/>
                <a:latin typeface="Franklin Gothic Book" panose="020B0503020102020204" pitchFamily="34" charset="0"/>
                <a:ea typeface="Aptos" panose="020B0004020202020204" pitchFamily="34" charset="0"/>
                <a:cs typeface="Segoe UI Emoji" panose="020B0502040204020203" pitchFamily="34" charset="0"/>
              </a:rPr>
              <a:t> Empowerment, für intensives Netzwerken und für interaktive und partizipative Kongresse.</a:t>
            </a:r>
          </a:p>
        </p:txBody>
      </p:sp>
      <p:sp>
        <p:nvSpPr>
          <p:cNvPr id="10" name="Textfeld 9">
            <a:extLst>
              <a:ext uri="{FF2B5EF4-FFF2-40B4-BE49-F238E27FC236}">
                <a16:creationId xmlns:a16="http://schemas.microsoft.com/office/drawing/2014/main" id="{01652748-452D-90EA-E649-C43E0314C42C}"/>
              </a:ext>
            </a:extLst>
          </p:cNvPr>
          <p:cNvSpPr txBox="1"/>
          <p:nvPr/>
        </p:nvSpPr>
        <p:spPr>
          <a:xfrm>
            <a:off x="8405307" y="5169069"/>
            <a:ext cx="3686174" cy="722185"/>
          </a:xfrm>
          <a:prstGeom prst="rect">
            <a:avLst/>
          </a:prstGeom>
          <a:noFill/>
        </p:spPr>
        <p:txBody>
          <a:bodyPr wrap="square" rtlCol="0">
            <a:spAutoFit/>
          </a:bodyPr>
          <a:lstStyle/>
          <a:p>
            <a:pPr>
              <a:spcAft>
                <a:spcPts val="300"/>
              </a:spcAft>
              <a:buNone/>
            </a:pPr>
            <a:r>
              <a:rPr lang="de-DE" sz="1200" kern="100" dirty="0">
                <a:effectLst/>
                <a:latin typeface="Franklin Gothic Book" panose="020B0503020102020204" pitchFamily="34" charset="0"/>
                <a:ea typeface="Aptos" panose="020B0004020202020204" pitchFamily="34" charset="0"/>
                <a:cs typeface="Segoe UI Emoji" panose="020B0502040204020203" pitchFamily="34" charset="0"/>
              </a:rPr>
              <a:t>Tel. +49 151 726 296 79</a:t>
            </a:r>
          </a:p>
          <a:p>
            <a:pPr>
              <a:spcAft>
                <a:spcPts val="300"/>
              </a:spcAft>
              <a:buNone/>
            </a:pPr>
            <a:r>
              <a:rPr lang="de-DE" sz="1200" kern="100" dirty="0">
                <a:effectLst/>
                <a:latin typeface="Franklin Gothic Book" panose="020B0503020102020204" pitchFamily="34" charset="0"/>
                <a:ea typeface="Aptos" panose="020B0004020202020204" pitchFamily="34" charset="0"/>
                <a:cs typeface="Segoe UI Emoji" panose="020B0502040204020203" pitchFamily="34" charset="0"/>
              </a:rPr>
              <a:t>Mail: barroso@conexio</a:t>
            </a:r>
            <a:r>
              <a:rPr lang="de-DE" sz="1200" kern="100" dirty="0">
                <a:latin typeface="Franklin Gothic Book" panose="020B0503020102020204" pitchFamily="34" charset="0"/>
                <a:ea typeface="Aptos" panose="020B0004020202020204" pitchFamily="34" charset="0"/>
                <a:cs typeface="Segoe UI Emoji" panose="020B0502040204020203" pitchFamily="34" charset="0"/>
              </a:rPr>
              <a:t>-</a:t>
            </a:r>
            <a:r>
              <a:rPr lang="de-DE" sz="1200" kern="100" dirty="0">
                <a:effectLst/>
                <a:latin typeface="Franklin Gothic Book" panose="020B0503020102020204" pitchFamily="34" charset="0"/>
                <a:ea typeface="Aptos" panose="020B0004020202020204" pitchFamily="34" charset="0"/>
                <a:cs typeface="Segoe UI Emoji" panose="020B0502040204020203" pitchFamily="34" charset="0"/>
              </a:rPr>
              <a:t>pse.de</a:t>
            </a:r>
          </a:p>
          <a:p>
            <a:pPr>
              <a:lnSpc>
                <a:spcPct val="107000"/>
              </a:lnSpc>
              <a:spcAft>
                <a:spcPts val="800"/>
              </a:spcAft>
            </a:pPr>
            <a:endPar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89CDCB6B-32D4-301A-ABDA-6D6B72576E8B}"/>
              </a:ext>
            </a:extLst>
          </p:cNvPr>
          <p:cNvSpPr txBox="1"/>
          <p:nvPr/>
        </p:nvSpPr>
        <p:spPr>
          <a:xfrm>
            <a:off x="4500834" y="5164559"/>
            <a:ext cx="3686174" cy="500137"/>
          </a:xfrm>
          <a:prstGeom prst="rect">
            <a:avLst/>
          </a:prstGeom>
          <a:noFill/>
        </p:spPr>
        <p:txBody>
          <a:bodyPr wrap="square" rtlCol="0">
            <a:spAutoFit/>
          </a:bodyPr>
          <a:lstStyle/>
          <a:p>
            <a:pPr>
              <a:spcAft>
                <a:spcPts val="300"/>
              </a:spcAft>
            </a:pPr>
            <a:r>
              <a:rPr lang="en-US" sz="1200" kern="100" dirty="0">
                <a:effectLst/>
                <a:latin typeface="Franklin Gothic Book" panose="020B0503020102020204" pitchFamily="34" charset="0"/>
                <a:ea typeface="Aptos" panose="020B0004020202020204" pitchFamily="34" charset="0"/>
                <a:cs typeface="Segoe UI Emoji" panose="020B0502040204020203" pitchFamily="34" charset="0"/>
              </a:rPr>
              <a:t>Tel. +49 7231 5859 8205</a:t>
            </a:r>
            <a:endPar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endParaRPr>
          </a:p>
          <a:p>
            <a:pPr>
              <a:spcAft>
                <a:spcPts val="300"/>
              </a:spcAft>
              <a:buNone/>
            </a:pPr>
            <a:r>
              <a:rPr lang="de-DE" sz="1200" kern="100" dirty="0">
                <a:effectLst/>
                <a:latin typeface="Franklin Gothic Book" panose="020B0503020102020204" pitchFamily="34" charset="0"/>
                <a:ea typeface="Aptos" panose="020B0004020202020204" pitchFamily="34" charset="0"/>
                <a:cs typeface="Segoe UI Emoji" panose="020B0502040204020203" pitchFamily="34" charset="0"/>
              </a:rPr>
              <a:t>Mail: maass@conexio-pse.de</a:t>
            </a:r>
          </a:p>
        </p:txBody>
      </p:sp>
      <p:sp>
        <p:nvSpPr>
          <p:cNvPr id="12" name="Textfeld 11">
            <a:extLst>
              <a:ext uri="{FF2B5EF4-FFF2-40B4-BE49-F238E27FC236}">
                <a16:creationId xmlns:a16="http://schemas.microsoft.com/office/drawing/2014/main" id="{63A4DCD3-FDBE-71FC-9690-40C4D77051C7}"/>
              </a:ext>
            </a:extLst>
          </p:cNvPr>
          <p:cNvSpPr txBox="1"/>
          <p:nvPr/>
        </p:nvSpPr>
        <p:spPr>
          <a:xfrm>
            <a:off x="596361" y="5158467"/>
            <a:ext cx="3686174" cy="500137"/>
          </a:xfrm>
          <a:prstGeom prst="rect">
            <a:avLst/>
          </a:prstGeom>
          <a:noFill/>
        </p:spPr>
        <p:txBody>
          <a:bodyPr wrap="square" rtlCol="0">
            <a:spAutoFit/>
          </a:bodyPr>
          <a:lstStyle/>
          <a:p>
            <a:pPr>
              <a:spcAft>
                <a:spcPts val="300"/>
              </a:spcAft>
              <a:buNone/>
            </a:pPr>
            <a:r>
              <a:rPr lang="en-US" sz="1200" kern="100" dirty="0">
                <a:effectLst/>
                <a:latin typeface="Franklin Gothic Book" panose="020B0503020102020204" pitchFamily="34" charset="0"/>
                <a:ea typeface="Aptos" panose="020B0004020202020204" pitchFamily="34" charset="0"/>
                <a:cs typeface="Segoe UI Emoji" panose="020B0502040204020203" pitchFamily="34" charset="0"/>
              </a:rPr>
              <a:t>Tel. +49 7231 5859 8181</a:t>
            </a:r>
            <a:endPar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endParaRPr>
          </a:p>
          <a:p>
            <a:pPr>
              <a:spcAft>
                <a:spcPts val="300"/>
              </a:spcAft>
            </a:pPr>
            <a:r>
              <a:rPr lang="en-US" sz="1200" kern="100" dirty="0">
                <a:effectLst/>
                <a:latin typeface="Franklin Gothic Book" panose="020B0503020102020204" pitchFamily="34" charset="0"/>
                <a:ea typeface="Aptos" panose="020B0004020202020204" pitchFamily="34" charset="0"/>
                <a:cs typeface="Segoe UI Emoji" panose="020B0502040204020203" pitchFamily="34" charset="0"/>
              </a:rPr>
              <a:t>Mail: </a:t>
            </a:r>
            <a:r>
              <a:rPr lang="en-US" sz="1200" kern="100" dirty="0" err="1">
                <a:effectLst/>
                <a:latin typeface="Franklin Gothic Book" panose="020B0503020102020204" pitchFamily="34" charset="0"/>
                <a:ea typeface="Aptos" panose="020B0004020202020204" pitchFamily="34" charset="0"/>
                <a:cs typeface="Segoe UI Emoji" panose="020B0502040204020203" pitchFamily="34" charset="0"/>
              </a:rPr>
              <a:t>lenz@conexio</a:t>
            </a:r>
            <a:r>
              <a:rPr lang="en-US" sz="1200" kern="100" dirty="0">
                <a:effectLst/>
                <a:latin typeface="Franklin Gothic Book" panose="020B0503020102020204" pitchFamily="34" charset="0"/>
                <a:ea typeface="Aptos" panose="020B0004020202020204" pitchFamily="34" charset="0"/>
                <a:cs typeface="Segoe UI Emoji" panose="020B0502040204020203" pitchFamily="34" charset="0"/>
              </a:rPr>
              <a:t> pse.de </a:t>
            </a:r>
            <a:endParaRPr lang="de-DE" sz="1200" kern="100" dirty="0">
              <a:effectLst/>
              <a:latin typeface="Franklin Gothic Book" panose="020B05030201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129100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1470</Words>
  <Application>Microsoft Office PowerPoint</Application>
  <PresentationFormat>Breitbild</PresentationFormat>
  <Paragraphs>304</Paragraphs>
  <Slides>10</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10</vt:i4>
      </vt:variant>
    </vt:vector>
  </HeadingPairs>
  <TitlesOfParts>
    <vt:vector size="16" baseType="lpstr">
      <vt:lpstr>Arial</vt:lpstr>
      <vt:lpstr>Calibri</vt:lpstr>
      <vt:lpstr>Calibri Light</vt:lpstr>
      <vt:lpstr>Franklin Gothic Book</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Reinhold Burkart</dc:creator>
  <cp:lastModifiedBy>Gesche Maass</cp:lastModifiedBy>
  <cp:revision>12</cp:revision>
  <dcterms:created xsi:type="dcterms:W3CDTF">2025-03-10T15:29:39Z</dcterms:created>
  <dcterms:modified xsi:type="dcterms:W3CDTF">2025-09-04T10:37:14Z</dcterms:modified>
</cp:coreProperties>
</file>